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784"/>
    <a:srgbClr val="FFB74C"/>
    <a:srgbClr val="64B5F6"/>
    <a:srgbClr val="E6E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4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5136E-ED18-4BC0-B82E-90F364A633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2BDFA4-A942-4B50-B54B-6CB14977BC5A}">
      <dgm:prSet/>
      <dgm:spPr/>
      <dgm:t>
        <a:bodyPr/>
        <a:lstStyle/>
        <a:p>
          <a:r>
            <a:rPr lang="en-US" b="1">
              <a:latin typeface="Agency FB" panose="020B0503020202020204" pitchFamily="34" charset="0"/>
            </a:rPr>
            <a:t>Dataset Origin:</a:t>
          </a:r>
          <a:r>
            <a:rPr lang="en-US">
              <a:latin typeface="Agency FB" panose="020B0503020202020204" pitchFamily="34" charset="0"/>
            </a:rPr>
            <a:t> Fully synthetic schedule-assistant dataset generated by </a:t>
          </a:r>
          <a:r>
            <a:rPr lang="en-US" b="1">
              <a:latin typeface="Agency FB" panose="020B0503020202020204" pitchFamily="34" charset="0"/>
            </a:rPr>
            <a:t>GPT-O3</a:t>
          </a:r>
          <a:endParaRPr lang="en-US">
            <a:latin typeface="Agency FB" panose="020B0503020202020204" pitchFamily="34" charset="0"/>
          </a:endParaRPr>
        </a:p>
      </dgm:t>
    </dgm:pt>
    <dgm:pt modelId="{E0AAD7A7-CA6F-4064-8486-0B880BBEA330}" type="parTrans" cxnId="{8142D5FF-BE34-4FAD-B25C-EF8C0B965E4A}">
      <dgm:prSet/>
      <dgm:spPr/>
      <dgm:t>
        <a:bodyPr/>
        <a:lstStyle/>
        <a:p>
          <a:endParaRPr lang="en-US"/>
        </a:p>
      </dgm:t>
    </dgm:pt>
    <dgm:pt modelId="{4111DCF0-904A-4B3F-9EAA-245B616FD69A}" type="sibTrans" cxnId="{8142D5FF-BE34-4FAD-B25C-EF8C0B965E4A}">
      <dgm:prSet/>
      <dgm:spPr/>
      <dgm:t>
        <a:bodyPr/>
        <a:lstStyle/>
        <a:p>
          <a:endParaRPr lang="en-US"/>
        </a:p>
      </dgm:t>
    </dgm:pt>
    <dgm:pt modelId="{ADC4830C-20CC-40F3-A1BA-8BEC80611BBA}">
      <dgm:prSet/>
      <dgm:spPr/>
      <dgm:t>
        <a:bodyPr/>
        <a:lstStyle/>
        <a:p>
          <a:r>
            <a:rPr lang="en-US" b="1">
              <a:latin typeface="Agency FB" panose="020B0503020202020204" pitchFamily="34" charset="0"/>
            </a:rPr>
            <a:t>Total Rows:</a:t>
          </a:r>
          <a:r>
            <a:rPr lang="en-US">
              <a:latin typeface="Agency FB" panose="020B0503020202020204" pitchFamily="34" charset="0"/>
            </a:rPr>
            <a:t> 50,000 English examples</a:t>
          </a:r>
        </a:p>
      </dgm:t>
    </dgm:pt>
    <dgm:pt modelId="{E21946DB-890D-43C0-BFD7-8AE1E8D3F8F8}" type="parTrans" cxnId="{96AB7316-2162-482D-A702-78A51CBB33ED}">
      <dgm:prSet/>
      <dgm:spPr/>
      <dgm:t>
        <a:bodyPr/>
        <a:lstStyle/>
        <a:p>
          <a:endParaRPr lang="en-US"/>
        </a:p>
      </dgm:t>
    </dgm:pt>
    <dgm:pt modelId="{10BBC2F4-0131-4008-8EFD-DA3F1765F28A}" type="sibTrans" cxnId="{96AB7316-2162-482D-A702-78A51CBB33ED}">
      <dgm:prSet/>
      <dgm:spPr/>
      <dgm:t>
        <a:bodyPr/>
        <a:lstStyle/>
        <a:p>
          <a:endParaRPr lang="en-US"/>
        </a:p>
      </dgm:t>
    </dgm:pt>
    <dgm:pt modelId="{B8527702-1EA9-4C5F-83AC-F46FF09AD1C4}">
      <dgm:prSet/>
      <dgm:spPr/>
      <dgm:t>
        <a:bodyPr/>
        <a:lstStyle/>
        <a:p>
          <a:r>
            <a:rPr lang="en-US" b="1">
              <a:latin typeface="Agency FB" panose="020B0503020202020204" pitchFamily="34" charset="0"/>
            </a:rPr>
            <a:t>Date Range:</a:t>
          </a:r>
          <a:r>
            <a:rPr lang="en-US">
              <a:latin typeface="Agency FB" panose="020B0503020202020204" pitchFamily="34" charset="0"/>
            </a:rPr>
            <a:t> 1 January 2024 to 31 December 2026</a:t>
          </a:r>
        </a:p>
      </dgm:t>
    </dgm:pt>
    <dgm:pt modelId="{845D56DB-CC25-450F-9F4D-B63EADCFA7EC}" type="parTrans" cxnId="{5BAD9378-C054-45A5-B49E-8910E08EC943}">
      <dgm:prSet/>
      <dgm:spPr/>
      <dgm:t>
        <a:bodyPr/>
        <a:lstStyle/>
        <a:p>
          <a:endParaRPr lang="en-US"/>
        </a:p>
      </dgm:t>
    </dgm:pt>
    <dgm:pt modelId="{E111C43F-DB7F-4246-8120-660E1F1E95CF}" type="sibTrans" cxnId="{5BAD9378-C054-45A5-B49E-8910E08EC943}">
      <dgm:prSet/>
      <dgm:spPr/>
      <dgm:t>
        <a:bodyPr/>
        <a:lstStyle/>
        <a:p>
          <a:endParaRPr lang="en-US"/>
        </a:p>
      </dgm:t>
    </dgm:pt>
    <dgm:pt modelId="{ABE12F40-000B-4AB0-BDE2-5FC7DC752D5A}">
      <dgm:prSet/>
      <dgm:spPr/>
      <dgm:t>
        <a:bodyPr/>
        <a:lstStyle/>
        <a:p>
          <a:r>
            <a:rPr lang="en-US" b="1" dirty="0">
              <a:latin typeface="Agency FB" panose="020B0503020202020204" pitchFamily="34" charset="0"/>
            </a:rPr>
            <a:t>Data File Format:</a:t>
          </a:r>
          <a:r>
            <a:rPr lang="en-US" dirty="0">
              <a:latin typeface="Agency FB" panose="020B0503020202020204" pitchFamily="34" charset="0"/>
            </a:rPr>
            <a:t> CSV format.</a:t>
          </a:r>
        </a:p>
      </dgm:t>
    </dgm:pt>
    <dgm:pt modelId="{CBDA2AE7-C420-4859-8618-229D1B860601}" type="parTrans" cxnId="{A2285B86-F57C-4072-A8C5-3BA4A2511A6D}">
      <dgm:prSet/>
      <dgm:spPr/>
      <dgm:t>
        <a:bodyPr/>
        <a:lstStyle/>
        <a:p>
          <a:endParaRPr lang="en-US"/>
        </a:p>
      </dgm:t>
    </dgm:pt>
    <dgm:pt modelId="{42B9AA1F-9DDB-4457-B035-761DA18454BE}" type="sibTrans" cxnId="{A2285B86-F57C-4072-A8C5-3BA4A2511A6D}">
      <dgm:prSet/>
      <dgm:spPr/>
      <dgm:t>
        <a:bodyPr/>
        <a:lstStyle/>
        <a:p>
          <a:endParaRPr lang="en-US"/>
        </a:p>
      </dgm:t>
    </dgm:pt>
    <dgm:pt modelId="{2E041528-7C5F-451F-9D53-16C2EA78D5C9}">
      <dgm:prSet/>
      <dgm:spPr/>
      <dgm:t>
        <a:bodyPr/>
        <a:lstStyle/>
        <a:p>
          <a:r>
            <a:rPr lang="en-US" b="1" dirty="0">
              <a:latin typeface="Agency FB" panose="020B0503020202020204" pitchFamily="34" charset="0"/>
            </a:rPr>
            <a:t>Train/Validation/Evaluation Split (8 : 1 : 1):</a:t>
          </a:r>
          <a:endParaRPr lang="en-US" dirty="0">
            <a:latin typeface="Agency FB" panose="020B0503020202020204" pitchFamily="34" charset="0"/>
          </a:endParaRPr>
        </a:p>
      </dgm:t>
    </dgm:pt>
    <dgm:pt modelId="{475B64FB-AE72-4AF1-9275-B61F8F59D99C}" type="parTrans" cxnId="{E33780D2-0014-4C72-9683-CDA88A7404F9}">
      <dgm:prSet/>
      <dgm:spPr/>
      <dgm:t>
        <a:bodyPr/>
        <a:lstStyle/>
        <a:p>
          <a:endParaRPr lang="en-US"/>
        </a:p>
      </dgm:t>
    </dgm:pt>
    <dgm:pt modelId="{7E8F5736-7919-43AF-8984-368D40DE0B9D}" type="sibTrans" cxnId="{E33780D2-0014-4C72-9683-CDA88A7404F9}">
      <dgm:prSet/>
      <dgm:spPr/>
      <dgm:t>
        <a:bodyPr/>
        <a:lstStyle/>
        <a:p>
          <a:endParaRPr lang="en-US"/>
        </a:p>
      </dgm:t>
    </dgm:pt>
    <dgm:pt modelId="{8CCE9511-BDFB-492A-8F98-E8DE8FB00ECF}">
      <dgm:prSet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b="1" dirty="0">
              <a:latin typeface="Agency FB" panose="020B0503020202020204" pitchFamily="34" charset="0"/>
            </a:rPr>
            <a:t>Fine-tuning:</a:t>
          </a:r>
          <a:r>
            <a:rPr lang="en-US" dirty="0">
              <a:latin typeface="Agency FB" panose="020B0503020202020204" pitchFamily="34" charset="0"/>
            </a:rPr>
            <a:t> 40,000 rows (80%)</a:t>
          </a:r>
        </a:p>
      </dgm:t>
    </dgm:pt>
    <dgm:pt modelId="{29475D3F-A9BB-41B0-9161-6BAC5BA3C763}" type="parTrans" cxnId="{FD4B46BF-67A8-42F6-82C4-B40CCE1F4953}">
      <dgm:prSet/>
      <dgm:spPr/>
      <dgm:t>
        <a:bodyPr/>
        <a:lstStyle/>
        <a:p>
          <a:endParaRPr lang="en-US"/>
        </a:p>
      </dgm:t>
    </dgm:pt>
    <dgm:pt modelId="{5993D269-BB75-4F5B-8A24-7C1E5684C899}" type="sibTrans" cxnId="{FD4B46BF-67A8-42F6-82C4-B40CCE1F4953}">
      <dgm:prSet/>
      <dgm:spPr/>
      <dgm:t>
        <a:bodyPr/>
        <a:lstStyle/>
        <a:p>
          <a:endParaRPr lang="en-US"/>
        </a:p>
      </dgm:t>
    </dgm:pt>
    <dgm:pt modelId="{2983EEB0-847E-4872-9DF6-CB681DCDF2A2}">
      <dgm:prSet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b="1" dirty="0">
              <a:latin typeface="Agency FB" panose="020B0503020202020204" pitchFamily="34" charset="0"/>
            </a:rPr>
            <a:t>Evaluation:</a:t>
          </a:r>
          <a:r>
            <a:rPr lang="en-US" dirty="0">
              <a:latin typeface="Agency FB" panose="020B0503020202020204" pitchFamily="34" charset="0"/>
            </a:rPr>
            <a:t> 5,000 rows (10%)</a:t>
          </a:r>
        </a:p>
      </dgm:t>
    </dgm:pt>
    <dgm:pt modelId="{A49AD2DE-BFBA-481E-917D-16F7506F1A23}" type="parTrans" cxnId="{C03F3DB4-F86E-4156-9659-7AA2711D48A9}">
      <dgm:prSet/>
      <dgm:spPr/>
      <dgm:t>
        <a:bodyPr/>
        <a:lstStyle/>
        <a:p>
          <a:endParaRPr lang="en-US"/>
        </a:p>
      </dgm:t>
    </dgm:pt>
    <dgm:pt modelId="{396AFA7B-4604-4825-86D1-421A35B891DB}" type="sibTrans" cxnId="{C03F3DB4-F86E-4156-9659-7AA2711D48A9}">
      <dgm:prSet/>
      <dgm:spPr/>
      <dgm:t>
        <a:bodyPr/>
        <a:lstStyle/>
        <a:p>
          <a:endParaRPr lang="en-US"/>
        </a:p>
      </dgm:t>
    </dgm:pt>
    <dgm:pt modelId="{6013487B-1364-454D-B586-EA732878E437}">
      <dgm:prSet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b="1" dirty="0">
              <a:latin typeface="Agency FB" panose="020B0503020202020204" pitchFamily="34" charset="0"/>
            </a:rPr>
            <a:t>Validation:</a:t>
          </a:r>
          <a:r>
            <a:rPr lang="en-US" dirty="0">
              <a:latin typeface="Agency FB" panose="020B0503020202020204" pitchFamily="34" charset="0"/>
            </a:rPr>
            <a:t> 5,000 rows (10%)</a:t>
          </a:r>
        </a:p>
      </dgm:t>
    </dgm:pt>
    <dgm:pt modelId="{BB41BEC4-6054-4EF2-A948-9293458710FB}" type="sibTrans" cxnId="{393BDD0E-9F95-4ACB-84D4-C79C0074B36A}">
      <dgm:prSet/>
      <dgm:spPr/>
      <dgm:t>
        <a:bodyPr/>
        <a:lstStyle/>
        <a:p>
          <a:endParaRPr lang="en-US"/>
        </a:p>
      </dgm:t>
    </dgm:pt>
    <dgm:pt modelId="{E57A310C-EBD0-4323-A169-748373B124DE}" type="parTrans" cxnId="{393BDD0E-9F95-4ACB-84D4-C79C0074B36A}">
      <dgm:prSet/>
      <dgm:spPr/>
      <dgm:t>
        <a:bodyPr/>
        <a:lstStyle/>
        <a:p>
          <a:endParaRPr lang="en-US"/>
        </a:p>
      </dgm:t>
    </dgm:pt>
    <dgm:pt modelId="{40445A18-CF01-41DE-8721-76ACC18CF812}" type="pres">
      <dgm:prSet presAssocID="{0225136E-ED18-4BC0-B82E-90F364A633E8}" presName="linear" presStyleCnt="0">
        <dgm:presLayoutVars>
          <dgm:animLvl val="lvl"/>
          <dgm:resizeHandles val="exact"/>
        </dgm:presLayoutVars>
      </dgm:prSet>
      <dgm:spPr/>
    </dgm:pt>
    <dgm:pt modelId="{4FA6B36D-A08B-4941-8D05-CAF241B8583C}" type="pres">
      <dgm:prSet presAssocID="{E22BDFA4-A942-4B50-B54B-6CB14977BC5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DEC069-9BD3-49F8-B0DD-1C29C2294D40}" type="pres">
      <dgm:prSet presAssocID="{4111DCF0-904A-4B3F-9EAA-245B616FD69A}" presName="spacer" presStyleCnt="0"/>
      <dgm:spPr/>
    </dgm:pt>
    <dgm:pt modelId="{A44D2FC0-A96C-441F-846F-5D23CEECA55D}" type="pres">
      <dgm:prSet presAssocID="{ADC4830C-20CC-40F3-A1BA-8BEC80611BB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740608-61AD-4871-8CCF-44C48CBFA6AB}" type="pres">
      <dgm:prSet presAssocID="{10BBC2F4-0131-4008-8EFD-DA3F1765F28A}" presName="spacer" presStyleCnt="0"/>
      <dgm:spPr/>
    </dgm:pt>
    <dgm:pt modelId="{B647031B-B88B-4B91-BFAE-1E65B2256A10}" type="pres">
      <dgm:prSet presAssocID="{B8527702-1EA9-4C5F-83AC-F46FF09AD1C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B096C24-CB0A-48AC-A9D1-2A027D6F3B59}" type="pres">
      <dgm:prSet presAssocID="{E111C43F-DB7F-4246-8120-660E1F1E95CF}" presName="spacer" presStyleCnt="0"/>
      <dgm:spPr/>
    </dgm:pt>
    <dgm:pt modelId="{01AC38DF-9900-43D9-8E57-41D6D8F89522}" type="pres">
      <dgm:prSet presAssocID="{ABE12F40-000B-4AB0-BDE2-5FC7DC752D5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EE2564-F1A9-468F-B55F-4502A3C86984}" type="pres">
      <dgm:prSet presAssocID="{42B9AA1F-9DDB-4457-B035-761DA18454BE}" presName="spacer" presStyleCnt="0"/>
      <dgm:spPr/>
    </dgm:pt>
    <dgm:pt modelId="{06A9C0B9-9D72-4C8D-B885-5ABAB2848726}" type="pres">
      <dgm:prSet presAssocID="{2E041528-7C5F-451F-9D53-16C2EA78D5C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8DA7FEC-AC1C-4D5F-B367-8CC223DBB98F}" type="pres">
      <dgm:prSet presAssocID="{2E041528-7C5F-451F-9D53-16C2EA78D5C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93BDD0E-9F95-4ACB-84D4-C79C0074B36A}" srcId="{2E041528-7C5F-451F-9D53-16C2EA78D5C9}" destId="{6013487B-1364-454D-B586-EA732878E437}" srcOrd="1" destOrd="0" parTransId="{E57A310C-EBD0-4323-A169-748373B124DE}" sibTransId="{BB41BEC4-6054-4EF2-A948-9293458710FB}"/>
    <dgm:cxn modelId="{751D4C11-A432-4DF6-ABC9-E7CDDB95A008}" type="presOf" srcId="{8CCE9511-BDFB-492A-8F98-E8DE8FB00ECF}" destId="{38DA7FEC-AC1C-4D5F-B367-8CC223DBB98F}" srcOrd="0" destOrd="0" presId="urn:microsoft.com/office/officeart/2005/8/layout/vList2"/>
    <dgm:cxn modelId="{96AB7316-2162-482D-A702-78A51CBB33ED}" srcId="{0225136E-ED18-4BC0-B82E-90F364A633E8}" destId="{ADC4830C-20CC-40F3-A1BA-8BEC80611BBA}" srcOrd="1" destOrd="0" parTransId="{E21946DB-890D-43C0-BFD7-8AE1E8D3F8F8}" sibTransId="{10BBC2F4-0131-4008-8EFD-DA3F1765F28A}"/>
    <dgm:cxn modelId="{1AF0FF16-BB58-48F5-AC74-99DD6C5504C5}" type="presOf" srcId="{ADC4830C-20CC-40F3-A1BA-8BEC80611BBA}" destId="{A44D2FC0-A96C-441F-846F-5D23CEECA55D}" srcOrd="0" destOrd="0" presId="urn:microsoft.com/office/officeart/2005/8/layout/vList2"/>
    <dgm:cxn modelId="{9DB82870-875C-470A-AD4A-37337040F774}" type="presOf" srcId="{ABE12F40-000B-4AB0-BDE2-5FC7DC752D5A}" destId="{01AC38DF-9900-43D9-8E57-41D6D8F89522}" srcOrd="0" destOrd="0" presId="urn:microsoft.com/office/officeart/2005/8/layout/vList2"/>
    <dgm:cxn modelId="{BFE99254-863C-4E69-B23D-A1387392F427}" type="presOf" srcId="{2E041528-7C5F-451F-9D53-16C2EA78D5C9}" destId="{06A9C0B9-9D72-4C8D-B885-5ABAB2848726}" srcOrd="0" destOrd="0" presId="urn:microsoft.com/office/officeart/2005/8/layout/vList2"/>
    <dgm:cxn modelId="{5BAD9378-C054-45A5-B49E-8910E08EC943}" srcId="{0225136E-ED18-4BC0-B82E-90F364A633E8}" destId="{B8527702-1EA9-4C5F-83AC-F46FF09AD1C4}" srcOrd="2" destOrd="0" parTransId="{845D56DB-CC25-450F-9F4D-B63EADCFA7EC}" sibTransId="{E111C43F-DB7F-4246-8120-660E1F1E95CF}"/>
    <dgm:cxn modelId="{A2285B86-F57C-4072-A8C5-3BA4A2511A6D}" srcId="{0225136E-ED18-4BC0-B82E-90F364A633E8}" destId="{ABE12F40-000B-4AB0-BDE2-5FC7DC752D5A}" srcOrd="3" destOrd="0" parTransId="{CBDA2AE7-C420-4859-8618-229D1B860601}" sibTransId="{42B9AA1F-9DDB-4457-B035-761DA18454BE}"/>
    <dgm:cxn modelId="{C54A0B98-7D56-4291-81CD-A75E75087DD6}" type="presOf" srcId="{2983EEB0-847E-4872-9DF6-CB681DCDF2A2}" destId="{38DA7FEC-AC1C-4D5F-B367-8CC223DBB98F}" srcOrd="0" destOrd="2" presId="urn:microsoft.com/office/officeart/2005/8/layout/vList2"/>
    <dgm:cxn modelId="{C03F3DB4-F86E-4156-9659-7AA2711D48A9}" srcId="{2E041528-7C5F-451F-9D53-16C2EA78D5C9}" destId="{2983EEB0-847E-4872-9DF6-CB681DCDF2A2}" srcOrd="2" destOrd="0" parTransId="{A49AD2DE-BFBA-481E-917D-16F7506F1A23}" sibTransId="{396AFA7B-4604-4825-86D1-421A35B891DB}"/>
    <dgm:cxn modelId="{FD4B46BF-67A8-42F6-82C4-B40CCE1F4953}" srcId="{2E041528-7C5F-451F-9D53-16C2EA78D5C9}" destId="{8CCE9511-BDFB-492A-8F98-E8DE8FB00ECF}" srcOrd="0" destOrd="0" parTransId="{29475D3F-A9BB-41B0-9161-6BAC5BA3C763}" sibTransId="{5993D269-BB75-4F5B-8A24-7C1E5684C899}"/>
    <dgm:cxn modelId="{0D2517C4-85E9-4239-A42D-5F566B2DE35B}" type="presOf" srcId="{0225136E-ED18-4BC0-B82E-90F364A633E8}" destId="{40445A18-CF01-41DE-8721-76ACC18CF812}" srcOrd="0" destOrd="0" presId="urn:microsoft.com/office/officeart/2005/8/layout/vList2"/>
    <dgm:cxn modelId="{E33780D2-0014-4C72-9683-CDA88A7404F9}" srcId="{0225136E-ED18-4BC0-B82E-90F364A633E8}" destId="{2E041528-7C5F-451F-9D53-16C2EA78D5C9}" srcOrd="4" destOrd="0" parTransId="{475B64FB-AE72-4AF1-9275-B61F8F59D99C}" sibTransId="{7E8F5736-7919-43AF-8984-368D40DE0B9D}"/>
    <dgm:cxn modelId="{0B2EA5E1-A978-402F-84C6-8FECFA94FF9A}" type="presOf" srcId="{B8527702-1EA9-4C5F-83AC-F46FF09AD1C4}" destId="{B647031B-B88B-4B91-BFAE-1E65B2256A10}" srcOrd="0" destOrd="0" presId="urn:microsoft.com/office/officeart/2005/8/layout/vList2"/>
    <dgm:cxn modelId="{55A8F1E9-94C2-49AD-8B05-D85F9C309BF4}" type="presOf" srcId="{E22BDFA4-A942-4B50-B54B-6CB14977BC5A}" destId="{4FA6B36D-A08B-4941-8D05-CAF241B8583C}" srcOrd="0" destOrd="0" presId="urn:microsoft.com/office/officeart/2005/8/layout/vList2"/>
    <dgm:cxn modelId="{1B061DF7-1521-40E9-A883-1B3A34DBF218}" type="presOf" srcId="{6013487B-1364-454D-B586-EA732878E437}" destId="{38DA7FEC-AC1C-4D5F-B367-8CC223DBB98F}" srcOrd="0" destOrd="1" presId="urn:microsoft.com/office/officeart/2005/8/layout/vList2"/>
    <dgm:cxn modelId="{8142D5FF-BE34-4FAD-B25C-EF8C0B965E4A}" srcId="{0225136E-ED18-4BC0-B82E-90F364A633E8}" destId="{E22BDFA4-A942-4B50-B54B-6CB14977BC5A}" srcOrd="0" destOrd="0" parTransId="{E0AAD7A7-CA6F-4064-8486-0B880BBEA330}" sibTransId="{4111DCF0-904A-4B3F-9EAA-245B616FD69A}"/>
    <dgm:cxn modelId="{59A1A3F0-9AC0-44B1-AAC6-715FCC88342C}" type="presParOf" srcId="{40445A18-CF01-41DE-8721-76ACC18CF812}" destId="{4FA6B36D-A08B-4941-8D05-CAF241B8583C}" srcOrd="0" destOrd="0" presId="urn:microsoft.com/office/officeart/2005/8/layout/vList2"/>
    <dgm:cxn modelId="{695F5A10-F93A-4E82-B42F-8D6880A04A8A}" type="presParOf" srcId="{40445A18-CF01-41DE-8721-76ACC18CF812}" destId="{DEDEC069-9BD3-49F8-B0DD-1C29C2294D40}" srcOrd="1" destOrd="0" presId="urn:microsoft.com/office/officeart/2005/8/layout/vList2"/>
    <dgm:cxn modelId="{FF812FD4-71F5-4676-A1AF-E2A0A841C783}" type="presParOf" srcId="{40445A18-CF01-41DE-8721-76ACC18CF812}" destId="{A44D2FC0-A96C-441F-846F-5D23CEECA55D}" srcOrd="2" destOrd="0" presId="urn:microsoft.com/office/officeart/2005/8/layout/vList2"/>
    <dgm:cxn modelId="{B7B9CCF8-9442-4576-9384-43D026C164A6}" type="presParOf" srcId="{40445A18-CF01-41DE-8721-76ACC18CF812}" destId="{63740608-61AD-4871-8CCF-44C48CBFA6AB}" srcOrd="3" destOrd="0" presId="urn:microsoft.com/office/officeart/2005/8/layout/vList2"/>
    <dgm:cxn modelId="{372D1DCC-7809-479E-A96B-767650879B0E}" type="presParOf" srcId="{40445A18-CF01-41DE-8721-76ACC18CF812}" destId="{B647031B-B88B-4B91-BFAE-1E65B2256A10}" srcOrd="4" destOrd="0" presId="urn:microsoft.com/office/officeart/2005/8/layout/vList2"/>
    <dgm:cxn modelId="{96DC787B-D481-4143-85E0-F61A8B6A186F}" type="presParOf" srcId="{40445A18-CF01-41DE-8721-76ACC18CF812}" destId="{BB096C24-CB0A-48AC-A9D1-2A027D6F3B59}" srcOrd="5" destOrd="0" presId="urn:microsoft.com/office/officeart/2005/8/layout/vList2"/>
    <dgm:cxn modelId="{26920322-40EF-4D8D-A2C8-67941315A487}" type="presParOf" srcId="{40445A18-CF01-41DE-8721-76ACC18CF812}" destId="{01AC38DF-9900-43D9-8E57-41D6D8F89522}" srcOrd="6" destOrd="0" presId="urn:microsoft.com/office/officeart/2005/8/layout/vList2"/>
    <dgm:cxn modelId="{47BD8BFD-41FF-4413-B99F-6353B80AD509}" type="presParOf" srcId="{40445A18-CF01-41DE-8721-76ACC18CF812}" destId="{17EE2564-F1A9-468F-B55F-4502A3C86984}" srcOrd="7" destOrd="0" presId="urn:microsoft.com/office/officeart/2005/8/layout/vList2"/>
    <dgm:cxn modelId="{A4C2F7C1-4B2F-4437-85C8-10CEF48A146E}" type="presParOf" srcId="{40445A18-CF01-41DE-8721-76ACC18CF812}" destId="{06A9C0B9-9D72-4C8D-B885-5ABAB2848726}" srcOrd="8" destOrd="0" presId="urn:microsoft.com/office/officeart/2005/8/layout/vList2"/>
    <dgm:cxn modelId="{6E98204D-49E9-4965-8577-F08722DBF026}" type="presParOf" srcId="{40445A18-CF01-41DE-8721-76ACC18CF812}" destId="{38DA7FEC-AC1C-4D5F-B367-8CC223DBB9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D3BFFF-9CAC-44FC-9C5A-18E7CA4E99C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C8D3200-DB14-4BA8-A33D-11D829B230DE}">
      <dgm:prSet/>
      <dgm:spPr/>
      <dgm:t>
        <a:bodyPr/>
        <a:lstStyle/>
        <a:p>
          <a:r>
            <a: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Inna</a:t>
          </a:r>
        </a:p>
      </dgm:t>
    </dgm:pt>
    <dgm:pt modelId="{15B22C1C-01BE-443A-8195-8BC3703F582F}" type="parTrans" cxnId="{11A1ACFE-9B9A-4BC7-BCCB-6A8511B5E707}">
      <dgm:prSet/>
      <dgm:spPr/>
      <dgm:t>
        <a:bodyPr/>
        <a:lstStyle/>
        <a:p>
          <a:endParaRPr lang="en-US"/>
        </a:p>
      </dgm:t>
    </dgm:pt>
    <dgm:pt modelId="{2E84A9CC-3EA1-47D2-8C4A-AFB529058B1E}" type="sibTrans" cxnId="{11A1ACFE-9B9A-4BC7-BCCB-6A8511B5E707}">
      <dgm:prSet/>
      <dgm:spPr/>
      <dgm:t>
        <a:bodyPr/>
        <a:lstStyle/>
        <a:p>
          <a:endParaRPr lang="en-US"/>
        </a:p>
      </dgm:t>
    </dgm:pt>
    <dgm:pt modelId="{CC06D3A4-9327-4B24-A5F9-C2FA683C654E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1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Developed and fine-tuned MobileBERT for intent classification and entity recognition.</a:t>
          </a:r>
          <a:endParaRPr lang="en-US" sz="11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8DE7383E-A5BC-4849-A074-162680E08D7B}" type="parTrans" cxnId="{351DAFA5-3DD6-40C7-B626-A648FFED380F}">
      <dgm:prSet/>
      <dgm:spPr/>
      <dgm:t>
        <a:bodyPr/>
        <a:lstStyle/>
        <a:p>
          <a:endParaRPr lang="en-US"/>
        </a:p>
      </dgm:t>
    </dgm:pt>
    <dgm:pt modelId="{0C7FF48A-FC79-47DD-AEED-DD8F091C2A24}" type="sibTrans" cxnId="{351DAFA5-3DD6-40C7-B626-A648FFED380F}">
      <dgm:prSet/>
      <dgm:spPr/>
      <dgm:t>
        <a:bodyPr/>
        <a:lstStyle/>
        <a:p>
          <a:endParaRPr lang="en-US"/>
        </a:p>
      </dgm:t>
    </dgm:pt>
    <dgm:pt modelId="{67F44C7E-09F4-4F79-995D-0C1344730CD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1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Integrated MobileBERT with a backend Flask API and frontend Flutter interface.</a:t>
          </a:r>
          <a:endParaRPr lang="en-US" sz="11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C47C7079-32A1-46A2-AD87-4DD6FD7B38B9}" type="parTrans" cxnId="{35324884-9014-411B-95C3-AA569FC86D8D}">
      <dgm:prSet/>
      <dgm:spPr/>
      <dgm:t>
        <a:bodyPr/>
        <a:lstStyle/>
        <a:p>
          <a:endParaRPr lang="en-US"/>
        </a:p>
      </dgm:t>
    </dgm:pt>
    <dgm:pt modelId="{32854BBF-5099-45D6-B040-1E715320B37B}" type="sibTrans" cxnId="{35324884-9014-411B-95C3-AA569FC86D8D}">
      <dgm:prSet/>
      <dgm:spPr/>
      <dgm:t>
        <a:bodyPr/>
        <a:lstStyle/>
        <a:p>
          <a:endParaRPr lang="en-US"/>
        </a:p>
      </dgm:t>
    </dgm:pt>
    <dgm:pt modelId="{016D4C69-753D-4BC9-865D-A8C67DB75B48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en-US" sz="11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Achieved 99% accuracy in parsing structured calendar commands.</a:t>
          </a:r>
          <a:endParaRPr lang="en-US" sz="11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846AC0F7-EA27-430A-9F50-A2933B627025}" type="parTrans" cxnId="{B9E5C95B-3957-48C3-8240-E52EB8A4343C}">
      <dgm:prSet/>
      <dgm:spPr/>
      <dgm:t>
        <a:bodyPr/>
        <a:lstStyle/>
        <a:p>
          <a:endParaRPr lang="en-US"/>
        </a:p>
      </dgm:t>
    </dgm:pt>
    <dgm:pt modelId="{FC6397C4-E7E2-4AD0-8573-4BA413E6AAF7}" type="sibTrans" cxnId="{B9E5C95B-3957-48C3-8240-E52EB8A4343C}">
      <dgm:prSet/>
      <dgm:spPr/>
      <dgm:t>
        <a:bodyPr/>
        <a:lstStyle/>
        <a:p>
          <a:endParaRPr lang="en-US"/>
        </a:p>
      </dgm:t>
    </dgm:pt>
    <dgm:pt modelId="{94C5BC35-C25C-46F7-B4B0-CFD70FF08E6E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Austin</a:t>
          </a:r>
          <a:endParaRPr lang="en-US" sz="1200" kern="1200" dirty="0">
            <a:solidFill>
              <a:prstClr val="white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3BE1E6BE-179E-4DEC-90A5-B9F5AAB2845B}" type="parTrans" cxnId="{2BBAD7E6-7A55-402C-8F80-8185AFD4A9AC}">
      <dgm:prSet/>
      <dgm:spPr/>
      <dgm:t>
        <a:bodyPr/>
        <a:lstStyle/>
        <a:p>
          <a:endParaRPr lang="en-US"/>
        </a:p>
      </dgm:t>
    </dgm:pt>
    <dgm:pt modelId="{E937E4C6-8196-4088-AD89-757866434D27}" type="sibTrans" cxnId="{2BBAD7E6-7A55-402C-8F80-8185AFD4A9AC}">
      <dgm:prSet/>
      <dgm:spPr/>
      <dgm:t>
        <a:bodyPr/>
        <a:lstStyle/>
        <a:p>
          <a:endParaRPr lang="en-US"/>
        </a:p>
      </dgm:t>
    </dgm:pt>
    <dgm:pt modelId="{9525DB78-10F1-4584-9334-23F5440DD01F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Fine-tuned TinyLLaMA for handling complex, multi-step commands.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15196CBB-4842-4E93-8601-1A40EC95CBFA}" type="parTrans" cxnId="{6991E33E-8AFC-4E69-8B27-AA732161765E}">
      <dgm:prSet/>
      <dgm:spPr/>
      <dgm:t>
        <a:bodyPr/>
        <a:lstStyle/>
        <a:p>
          <a:endParaRPr lang="en-US"/>
        </a:p>
      </dgm:t>
    </dgm:pt>
    <dgm:pt modelId="{822141B9-EF96-49D2-A58F-75E57727F649}" type="sibTrans" cxnId="{6991E33E-8AFC-4E69-8B27-AA732161765E}">
      <dgm:prSet/>
      <dgm:spPr/>
      <dgm:t>
        <a:bodyPr/>
        <a:lstStyle/>
        <a:p>
          <a:endParaRPr lang="en-US"/>
        </a:p>
      </dgm:t>
    </dgm:pt>
    <dgm:pt modelId="{9BD6F308-B02A-4164-AF22-850FA447ACB0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Implemented JSON-like structured responses for advanced scheduling tasks.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445E1B3B-4833-4F29-A310-6D495B094A53}" type="parTrans" cxnId="{9E8CA0F5-0A1E-4DB1-BED9-1566268C9A4F}">
      <dgm:prSet/>
      <dgm:spPr/>
      <dgm:t>
        <a:bodyPr/>
        <a:lstStyle/>
        <a:p>
          <a:endParaRPr lang="en-US"/>
        </a:p>
      </dgm:t>
    </dgm:pt>
    <dgm:pt modelId="{3464E3DE-99A5-45C6-9755-CEA859B64988}" type="sibTrans" cxnId="{9E8CA0F5-0A1E-4DB1-BED9-1566268C9A4F}">
      <dgm:prSet/>
      <dgm:spPr/>
      <dgm:t>
        <a:bodyPr/>
        <a:lstStyle/>
        <a:p>
          <a:endParaRPr lang="en-US"/>
        </a:p>
      </dgm:t>
    </dgm:pt>
    <dgm:pt modelId="{DF354F1F-EB05-48FB-A28B-F94F4044225C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Improved 114% overall score and 42% intent accuracy. 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14261FBB-D195-4FEC-B3E9-FBB4D44FAFC8}" type="parTrans" cxnId="{E44DE5F0-04C6-4A78-B27A-0F90770D4100}">
      <dgm:prSet/>
      <dgm:spPr/>
      <dgm:t>
        <a:bodyPr/>
        <a:lstStyle/>
        <a:p>
          <a:endParaRPr lang="en-US"/>
        </a:p>
      </dgm:t>
    </dgm:pt>
    <dgm:pt modelId="{77911CD7-29E5-4136-94F8-0D41036A5A93}" type="sibTrans" cxnId="{E44DE5F0-04C6-4A78-B27A-0F90770D4100}">
      <dgm:prSet/>
      <dgm:spPr/>
      <dgm:t>
        <a:bodyPr/>
        <a:lstStyle/>
        <a:p>
          <a:endParaRPr lang="en-US"/>
        </a:p>
      </dgm:t>
    </dgm:pt>
    <dgm:pt modelId="{39373408-726F-4614-A5D9-A836A65ABE9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Teddy</a:t>
          </a:r>
          <a:endParaRPr lang="en-US" sz="1200" kern="1200" dirty="0">
            <a:solidFill>
              <a:prstClr val="white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40FCF523-44EC-4E07-8A92-8F867223F81A}" type="parTrans" cxnId="{CCB2632F-1547-4E10-92BA-0255B63684E7}">
      <dgm:prSet/>
      <dgm:spPr/>
      <dgm:t>
        <a:bodyPr/>
        <a:lstStyle/>
        <a:p>
          <a:endParaRPr lang="en-US"/>
        </a:p>
      </dgm:t>
    </dgm:pt>
    <dgm:pt modelId="{C0A4829B-1B03-420A-AE81-9CF49FB205EF}" type="sibTrans" cxnId="{CCB2632F-1547-4E10-92BA-0255B63684E7}">
      <dgm:prSet/>
      <dgm:spPr/>
      <dgm:t>
        <a:bodyPr/>
        <a:lstStyle/>
        <a:p>
          <a:endParaRPr lang="en-US"/>
        </a:p>
      </dgm:t>
    </dgm:pt>
    <dgm:pt modelId="{B46D4959-CE64-438E-A06F-FD43A937B8B5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Consolidated technical contributions into a comprehensive report.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B5725328-FD9D-4624-BD1D-B59FD86E4E29}" type="parTrans" cxnId="{083AEFF0-D70D-4B20-8C53-1F16E507B05E}">
      <dgm:prSet/>
      <dgm:spPr/>
      <dgm:t>
        <a:bodyPr/>
        <a:lstStyle/>
        <a:p>
          <a:endParaRPr lang="en-US"/>
        </a:p>
      </dgm:t>
    </dgm:pt>
    <dgm:pt modelId="{A781BAF6-361A-4EFF-A980-3F12C7FF0F6F}" type="sibTrans" cxnId="{083AEFF0-D70D-4B20-8C53-1F16E507B05E}">
      <dgm:prSet/>
      <dgm:spPr/>
      <dgm:t>
        <a:bodyPr/>
        <a:lstStyle/>
        <a:p>
          <a:endParaRPr lang="en-US"/>
        </a:p>
      </dgm:t>
    </dgm:pt>
    <dgm:pt modelId="{841A07D0-F5E1-43D8-B153-C46F47875CFC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Integrated both implementations into a cohesive project narrative.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618F7BE3-AB62-4CB6-B510-19486A5FE83C}" type="parTrans" cxnId="{6D12B7E9-9BE2-45AD-9126-CD94A810344B}">
      <dgm:prSet/>
      <dgm:spPr/>
      <dgm:t>
        <a:bodyPr/>
        <a:lstStyle/>
        <a:p>
          <a:endParaRPr lang="en-US"/>
        </a:p>
      </dgm:t>
    </dgm:pt>
    <dgm:pt modelId="{A44A3A20-A175-4CA7-886E-698030920B07}" type="sibTrans" cxnId="{6D12B7E9-9BE2-45AD-9126-CD94A810344B}">
      <dgm:prSet/>
      <dgm:spPr/>
      <dgm:t>
        <a:bodyPr/>
        <a:lstStyle/>
        <a:p>
          <a:endParaRPr lang="en-US"/>
        </a:p>
      </dgm:t>
    </dgm:pt>
    <dgm:pt modelId="{E3AF30B5-3207-426A-A9DD-B8236377D614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Coordinated presentation flow and delivery.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255D4A6B-96F5-4274-8811-8F3FCD6B79F6}" type="parTrans" cxnId="{D3C9F27B-0A77-4206-90BD-B2A562C797ED}">
      <dgm:prSet/>
      <dgm:spPr/>
      <dgm:t>
        <a:bodyPr/>
        <a:lstStyle/>
        <a:p>
          <a:endParaRPr lang="en-US"/>
        </a:p>
      </dgm:t>
    </dgm:pt>
    <dgm:pt modelId="{E3EF9872-320C-4B11-9735-D2F8BD58C1A0}" type="sibTrans" cxnId="{D3C9F27B-0A77-4206-90BD-B2A562C797ED}">
      <dgm:prSet/>
      <dgm:spPr/>
      <dgm:t>
        <a:bodyPr/>
        <a:lstStyle/>
        <a:p>
          <a:endParaRPr lang="en-US"/>
        </a:p>
      </dgm:t>
    </dgm:pt>
    <dgm:pt modelId="{E6A90B31-7833-425D-84ED-FA1F9BF0C648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Md Naieem Al Zaman</a:t>
          </a:r>
          <a:endParaRPr lang="en-US" sz="1200" kern="1200" dirty="0">
            <a:solidFill>
              <a:prstClr val="white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F5B156C8-2113-4A13-A1D0-2F9C1148BBD3}" type="parTrans" cxnId="{E6873814-DBA5-4A53-BA0F-C7EBEB754E1D}">
      <dgm:prSet/>
      <dgm:spPr/>
      <dgm:t>
        <a:bodyPr/>
        <a:lstStyle/>
        <a:p>
          <a:endParaRPr lang="en-US"/>
        </a:p>
      </dgm:t>
    </dgm:pt>
    <dgm:pt modelId="{BBE9F90A-293A-4C7D-AAC8-99345A076A23}" type="sibTrans" cxnId="{E6873814-DBA5-4A53-BA0F-C7EBEB754E1D}">
      <dgm:prSet/>
      <dgm:spPr/>
      <dgm:t>
        <a:bodyPr/>
        <a:lstStyle/>
        <a:p>
          <a:endParaRPr lang="en-US"/>
        </a:p>
      </dgm:t>
    </dgm:pt>
    <dgm:pt modelId="{380C060D-7078-468C-960D-7A39B64CA73A}">
      <dgm:prSet custT="1"/>
      <dgm:spPr/>
      <dgm:t>
        <a:bodyPr/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Supported team morale and provided solutions when needed. 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FCB48B1C-7C01-4B70-AE71-2F7F7A72B87D}" type="parTrans" cxnId="{EFD25577-7184-4D11-A8FD-97EA8EB565F1}">
      <dgm:prSet/>
      <dgm:spPr/>
      <dgm:t>
        <a:bodyPr/>
        <a:lstStyle/>
        <a:p>
          <a:endParaRPr lang="en-US"/>
        </a:p>
      </dgm:t>
    </dgm:pt>
    <dgm:pt modelId="{4C0ECA3D-3F38-4E07-BEC5-C97F337B014F}" type="sibTrans" cxnId="{EFD25577-7184-4D11-A8FD-97EA8EB565F1}">
      <dgm:prSet/>
      <dgm:spPr/>
      <dgm:t>
        <a:bodyPr/>
        <a:lstStyle/>
        <a:p>
          <a:endParaRPr lang="en-US"/>
        </a:p>
      </dgm:t>
    </dgm:pt>
    <dgm:pt modelId="{31511D8F-52D1-4859-9935-DC897CA38153}" type="pres">
      <dgm:prSet presAssocID="{E8D3BFFF-9CAC-44FC-9C5A-18E7CA4E99C6}" presName="linear" presStyleCnt="0">
        <dgm:presLayoutVars>
          <dgm:animLvl val="lvl"/>
          <dgm:resizeHandles val="exact"/>
        </dgm:presLayoutVars>
      </dgm:prSet>
      <dgm:spPr/>
    </dgm:pt>
    <dgm:pt modelId="{C5CE5BA4-B3EF-4776-980C-553CD811CA86}" type="pres">
      <dgm:prSet presAssocID="{CC8D3200-DB14-4BA8-A33D-11D829B230DE}" presName="parentText" presStyleLbl="node1" presStyleIdx="0" presStyleCnt="4" custScaleY="71848">
        <dgm:presLayoutVars>
          <dgm:chMax val="0"/>
          <dgm:bulletEnabled val="1"/>
        </dgm:presLayoutVars>
      </dgm:prSet>
      <dgm:spPr/>
    </dgm:pt>
    <dgm:pt modelId="{546243CA-28E5-44B2-9A44-DA25FD8C0F5E}" type="pres">
      <dgm:prSet presAssocID="{CC8D3200-DB14-4BA8-A33D-11D829B230DE}" presName="childText" presStyleLbl="revTx" presStyleIdx="0" presStyleCnt="4">
        <dgm:presLayoutVars>
          <dgm:bulletEnabled val="1"/>
        </dgm:presLayoutVars>
      </dgm:prSet>
      <dgm:spPr/>
    </dgm:pt>
    <dgm:pt modelId="{C2FCDF48-5ED4-4004-A228-A1DC61D7AE31}" type="pres">
      <dgm:prSet presAssocID="{94C5BC35-C25C-46F7-B4B0-CFD70FF08E6E}" presName="parentText" presStyleLbl="node1" presStyleIdx="1" presStyleCnt="4" custScaleY="71907">
        <dgm:presLayoutVars>
          <dgm:chMax val="0"/>
          <dgm:bulletEnabled val="1"/>
        </dgm:presLayoutVars>
      </dgm:prSet>
      <dgm:spPr/>
    </dgm:pt>
    <dgm:pt modelId="{D6BADF24-29CA-4C92-82AE-2E7F31003442}" type="pres">
      <dgm:prSet presAssocID="{94C5BC35-C25C-46F7-B4B0-CFD70FF08E6E}" presName="childText" presStyleLbl="revTx" presStyleIdx="1" presStyleCnt="4">
        <dgm:presLayoutVars>
          <dgm:bulletEnabled val="1"/>
        </dgm:presLayoutVars>
      </dgm:prSet>
      <dgm:spPr/>
    </dgm:pt>
    <dgm:pt modelId="{F923CA7C-0F9B-4EB3-B6D2-7E4F6C53A3A3}" type="pres">
      <dgm:prSet presAssocID="{39373408-726F-4614-A5D9-A836A65ABE9C}" presName="parentText" presStyleLbl="node1" presStyleIdx="2" presStyleCnt="4" custScaleY="68532">
        <dgm:presLayoutVars>
          <dgm:chMax val="0"/>
          <dgm:bulletEnabled val="1"/>
        </dgm:presLayoutVars>
      </dgm:prSet>
      <dgm:spPr/>
    </dgm:pt>
    <dgm:pt modelId="{8C7F3744-2112-4CFB-B94A-9848659C0CD7}" type="pres">
      <dgm:prSet presAssocID="{39373408-726F-4614-A5D9-A836A65ABE9C}" presName="childText" presStyleLbl="revTx" presStyleIdx="2" presStyleCnt="4">
        <dgm:presLayoutVars>
          <dgm:bulletEnabled val="1"/>
        </dgm:presLayoutVars>
      </dgm:prSet>
      <dgm:spPr/>
    </dgm:pt>
    <dgm:pt modelId="{EEF1EA9C-D8E5-4605-B4AB-E2E276BA2EE1}" type="pres">
      <dgm:prSet presAssocID="{E6A90B31-7833-425D-84ED-FA1F9BF0C648}" presName="parentText" presStyleLbl="node1" presStyleIdx="3" presStyleCnt="4" custScaleY="62655">
        <dgm:presLayoutVars>
          <dgm:chMax val="0"/>
          <dgm:bulletEnabled val="1"/>
        </dgm:presLayoutVars>
      </dgm:prSet>
      <dgm:spPr/>
    </dgm:pt>
    <dgm:pt modelId="{0A38CB1A-D3A8-4A69-B5DF-ECB4CBB79389}" type="pres">
      <dgm:prSet presAssocID="{E6A90B31-7833-425D-84ED-FA1F9BF0C64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6873814-DBA5-4A53-BA0F-C7EBEB754E1D}" srcId="{E8D3BFFF-9CAC-44FC-9C5A-18E7CA4E99C6}" destId="{E6A90B31-7833-425D-84ED-FA1F9BF0C648}" srcOrd="3" destOrd="0" parTransId="{F5B156C8-2113-4A13-A1D0-2F9C1148BBD3}" sibTransId="{BBE9F90A-293A-4C7D-AAC8-99345A076A23}"/>
    <dgm:cxn modelId="{CCB2632F-1547-4E10-92BA-0255B63684E7}" srcId="{E8D3BFFF-9CAC-44FC-9C5A-18E7CA4E99C6}" destId="{39373408-726F-4614-A5D9-A836A65ABE9C}" srcOrd="2" destOrd="0" parTransId="{40FCF523-44EC-4E07-8A92-8F867223F81A}" sibTransId="{C0A4829B-1B03-420A-AE81-9CF49FB205EF}"/>
    <dgm:cxn modelId="{6991E33E-8AFC-4E69-8B27-AA732161765E}" srcId="{94C5BC35-C25C-46F7-B4B0-CFD70FF08E6E}" destId="{9525DB78-10F1-4584-9334-23F5440DD01F}" srcOrd="0" destOrd="0" parTransId="{15196CBB-4842-4E93-8601-1A40EC95CBFA}" sibTransId="{822141B9-EF96-49D2-A58F-75E57727F649}"/>
    <dgm:cxn modelId="{B9E5C95B-3957-48C3-8240-E52EB8A4343C}" srcId="{CC8D3200-DB14-4BA8-A33D-11D829B230DE}" destId="{016D4C69-753D-4BC9-865D-A8C67DB75B48}" srcOrd="2" destOrd="0" parTransId="{846AC0F7-EA27-430A-9F50-A2933B627025}" sibTransId="{FC6397C4-E7E2-4AD0-8573-4BA413E6AAF7}"/>
    <dgm:cxn modelId="{70E80565-98A3-4D33-9E58-E1481A5A802F}" type="presOf" srcId="{E3AF30B5-3207-426A-A9DD-B8236377D614}" destId="{8C7F3744-2112-4CFB-B94A-9848659C0CD7}" srcOrd="0" destOrd="2" presId="urn:microsoft.com/office/officeart/2005/8/layout/vList2"/>
    <dgm:cxn modelId="{34BDE652-C315-4150-A585-34F9D3BF07CB}" type="presOf" srcId="{380C060D-7078-468C-960D-7A39B64CA73A}" destId="{0A38CB1A-D3A8-4A69-B5DF-ECB4CBB79389}" srcOrd="0" destOrd="0" presId="urn:microsoft.com/office/officeart/2005/8/layout/vList2"/>
    <dgm:cxn modelId="{17062D54-AE33-4A4D-9EAC-FA5D195AB4DC}" type="presOf" srcId="{DF354F1F-EB05-48FB-A28B-F94F4044225C}" destId="{D6BADF24-29CA-4C92-82AE-2E7F31003442}" srcOrd="0" destOrd="2" presId="urn:microsoft.com/office/officeart/2005/8/layout/vList2"/>
    <dgm:cxn modelId="{EFD25577-7184-4D11-A8FD-97EA8EB565F1}" srcId="{E6A90B31-7833-425D-84ED-FA1F9BF0C648}" destId="{380C060D-7078-468C-960D-7A39B64CA73A}" srcOrd="0" destOrd="0" parTransId="{FCB48B1C-7C01-4B70-AE71-2F7F7A72B87D}" sibTransId="{4C0ECA3D-3F38-4E07-BEC5-C97F337B014F}"/>
    <dgm:cxn modelId="{F2F1167B-2414-4409-BB06-8B62DEE64F23}" type="presOf" srcId="{67F44C7E-09F4-4F79-995D-0C1344730CDF}" destId="{546243CA-28E5-44B2-9A44-DA25FD8C0F5E}" srcOrd="0" destOrd="1" presId="urn:microsoft.com/office/officeart/2005/8/layout/vList2"/>
    <dgm:cxn modelId="{D3C9F27B-0A77-4206-90BD-B2A562C797ED}" srcId="{39373408-726F-4614-A5D9-A836A65ABE9C}" destId="{E3AF30B5-3207-426A-A9DD-B8236377D614}" srcOrd="2" destOrd="0" parTransId="{255D4A6B-96F5-4274-8811-8F3FCD6B79F6}" sibTransId="{E3EF9872-320C-4B11-9735-D2F8BD58C1A0}"/>
    <dgm:cxn modelId="{35324884-9014-411B-95C3-AA569FC86D8D}" srcId="{CC8D3200-DB14-4BA8-A33D-11D829B230DE}" destId="{67F44C7E-09F4-4F79-995D-0C1344730CDF}" srcOrd="1" destOrd="0" parTransId="{C47C7079-32A1-46A2-AD87-4DD6FD7B38B9}" sibTransId="{32854BBF-5099-45D6-B040-1E715320B37B}"/>
    <dgm:cxn modelId="{A8D1228D-BE09-4F3D-91B7-493ACBA19808}" type="presOf" srcId="{94C5BC35-C25C-46F7-B4B0-CFD70FF08E6E}" destId="{C2FCDF48-5ED4-4004-A228-A1DC61D7AE31}" srcOrd="0" destOrd="0" presId="urn:microsoft.com/office/officeart/2005/8/layout/vList2"/>
    <dgm:cxn modelId="{BE451FA5-8CDB-46A5-AE75-3E8086982919}" type="presOf" srcId="{B46D4959-CE64-438E-A06F-FD43A937B8B5}" destId="{8C7F3744-2112-4CFB-B94A-9848659C0CD7}" srcOrd="0" destOrd="0" presId="urn:microsoft.com/office/officeart/2005/8/layout/vList2"/>
    <dgm:cxn modelId="{3E4D30A5-81EE-4F6B-A81C-148A76B1E749}" type="presOf" srcId="{CC06D3A4-9327-4B24-A5F9-C2FA683C654E}" destId="{546243CA-28E5-44B2-9A44-DA25FD8C0F5E}" srcOrd="0" destOrd="0" presId="urn:microsoft.com/office/officeart/2005/8/layout/vList2"/>
    <dgm:cxn modelId="{351DAFA5-3DD6-40C7-B626-A648FFED380F}" srcId="{CC8D3200-DB14-4BA8-A33D-11D829B230DE}" destId="{CC06D3A4-9327-4B24-A5F9-C2FA683C654E}" srcOrd="0" destOrd="0" parTransId="{8DE7383E-A5BC-4849-A074-162680E08D7B}" sibTransId="{0C7FF48A-FC79-47DD-AEED-DD8F091C2A24}"/>
    <dgm:cxn modelId="{91BD6BA7-345F-4E90-A7DD-548FEAC2ACFD}" type="presOf" srcId="{E6A90B31-7833-425D-84ED-FA1F9BF0C648}" destId="{EEF1EA9C-D8E5-4605-B4AB-E2E276BA2EE1}" srcOrd="0" destOrd="0" presId="urn:microsoft.com/office/officeart/2005/8/layout/vList2"/>
    <dgm:cxn modelId="{C7133FA8-592A-48F9-9C59-3EFAA0C9B6B1}" type="presOf" srcId="{9525DB78-10F1-4584-9334-23F5440DD01F}" destId="{D6BADF24-29CA-4C92-82AE-2E7F31003442}" srcOrd="0" destOrd="0" presId="urn:microsoft.com/office/officeart/2005/8/layout/vList2"/>
    <dgm:cxn modelId="{829558A8-5973-4BA9-94E6-797ECFE89816}" type="presOf" srcId="{CC8D3200-DB14-4BA8-A33D-11D829B230DE}" destId="{C5CE5BA4-B3EF-4776-980C-553CD811CA86}" srcOrd="0" destOrd="0" presId="urn:microsoft.com/office/officeart/2005/8/layout/vList2"/>
    <dgm:cxn modelId="{FE5286AD-F67E-4609-98CC-F6D4A90AE694}" type="presOf" srcId="{E8D3BFFF-9CAC-44FC-9C5A-18E7CA4E99C6}" destId="{31511D8F-52D1-4859-9935-DC897CA38153}" srcOrd="0" destOrd="0" presId="urn:microsoft.com/office/officeart/2005/8/layout/vList2"/>
    <dgm:cxn modelId="{46B046E5-8A37-4A61-8BF9-B2647A56FE7C}" type="presOf" srcId="{016D4C69-753D-4BC9-865D-A8C67DB75B48}" destId="{546243CA-28E5-44B2-9A44-DA25FD8C0F5E}" srcOrd="0" destOrd="2" presId="urn:microsoft.com/office/officeart/2005/8/layout/vList2"/>
    <dgm:cxn modelId="{2BBAD7E6-7A55-402C-8F80-8185AFD4A9AC}" srcId="{E8D3BFFF-9CAC-44FC-9C5A-18E7CA4E99C6}" destId="{94C5BC35-C25C-46F7-B4B0-CFD70FF08E6E}" srcOrd="1" destOrd="0" parTransId="{3BE1E6BE-179E-4DEC-90A5-B9F5AAB2845B}" sibTransId="{E937E4C6-8196-4088-AD89-757866434D27}"/>
    <dgm:cxn modelId="{6D12B7E9-9BE2-45AD-9126-CD94A810344B}" srcId="{39373408-726F-4614-A5D9-A836A65ABE9C}" destId="{841A07D0-F5E1-43D8-B153-C46F47875CFC}" srcOrd="1" destOrd="0" parTransId="{618F7BE3-AB62-4CB6-B510-19486A5FE83C}" sibTransId="{A44A3A20-A175-4CA7-886E-698030920B07}"/>
    <dgm:cxn modelId="{2968AEEB-3DA2-4D5F-93C2-8036A88F1A22}" type="presOf" srcId="{39373408-726F-4614-A5D9-A836A65ABE9C}" destId="{F923CA7C-0F9B-4EB3-B6D2-7E4F6C53A3A3}" srcOrd="0" destOrd="0" presId="urn:microsoft.com/office/officeart/2005/8/layout/vList2"/>
    <dgm:cxn modelId="{E44DE5F0-04C6-4A78-B27A-0F90770D4100}" srcId="{94C5BC35-C25C-46F7-B4B0-CFD70FF08E6E}" destId="{DF354F1F-EB05-48FB-A28B-F94F4044225C}" srcOrd="2" destOrd="0" parTransId="{14261FBB-D195-4FEC-B3E9-FBB4D44FAFC8}" sibTransId="{77911CD7-29E5-4136-94F8-0D41036A5A93}"/>
    <dgm:cxn modelId="{083AEFF0-D70D-4B20-8C53-1F16E507B05E}" srcId="{39373408-726F-4614-A5D9-A836A65ABE9C}" destId="{B46D4959-CE64-438E-A06F-FD43A937B8B5}" srcOrd="0" destOrd="0" parTransId="{B5725328-FD9D-4624-BD1D-B59FD86E4E29}" sibTransId="{A781BAF6-361A-4EFF-A980-3F12C7FF0F6F}"/>
    <dgm:cxn modelId="{6E9EF6F2-A919-48AC-8B41-D8DCFC24FBAA}" type="presOf" srcId="{841A07D0-F5E1-43D8-B153-C46F47875CFC}" destId="{8C7F3744-2112-4CFB-B94A-9848659C0CD7}" srcOrd="0" destOrd="1" presId="urn:microsoft.com/office/officeart/2005/8/layout/vList2"/>
    <dgm:cxn modelId="{9E8CA0F5-0A1E-4DB1-BED9-1566268C9A4F}" srcId="{94C5BC35-C25C-46F7-B4B0-CFD70FF08E6E}" destId="{9BD6F308-B02A-4164-AF22-850FA447ACB0}" srcOrd="1" destOrd="0" parTransId="{445E1B3B-4833-4F29-A310-6D495B094A53}" sibTransId="{3464E3DE-99A5-45C6-9755-CEA859B64988}"/>
    <dgm:cxn modelId="{0834CDFC-CFEC-40BD-B159-430B655A71C6}" type="presOf" srcId="{9BD6F308-B02A-4164-AF22-850FA447ACB0}" destId="{D6BADF24-29CA-4C92-82AE-2E7F31003442}" srcOrd="0" destOrd="1" presId="urn:microsoft.com/office/officeart/2005/8/layout/vList2"/>
    <dgm:cxn modelId="{11A1ACFE-9B9A-4BC7-BCCB-6A8511B5E707}" srcId="{E8D3BFFF-9CAC-44FC-9C5A-18E7CA4E99C6}" destId="{CC8D3200-DB14-4BA8-A33D-11D829B230DE}" srcOrd="0" destOrd="0" parTransId="{15B22C1C-01BE-443A-8195-8BC3703F582F}" sibTransId="{2E84A9CC-3EA1-47D2-8C4A-AFB529058B1E}"/>
    <dgm:cxn modelId="{D6F40255-CBDE-463A-84BD-ADD5A4CAA995}" type="presParOf" srcId="{31511D8F-52D1-4859-9935-DC897CA38153}" destId="{C5CE5BA4-B3EF-4776-980C-553CD811CA86}" srcOrd="0" destOrd="0" presId="urn:microsoft.com/office/officeart/2005/8/layout/vList2"/>
    <dgm:cxn modelId="{C8433100-CB6A-4909-98B6-D2B1637516D4}" type="presParOf" srcId="{31511D8F-52D1-4859-9935-DC897CA38153}" destId="{546243CA-28E5-44B2-9A44-DA25FD8C0F5E}" srcOrd="1" destOrd="0" presId="urn:microsoft.com/office/officeart/2005/8/layout/vList2"/>
    <dgm:cxn modelId="{0C6A069E-0818-4425-A89A-7AB252A19ACB}" type="presParOf" srcId="{31511D8F-52D1-4859-9935-DC897CA38153}" destId="{C2FCDF48-5ED4-4004-A228-A1DC61D7AE31}" srcOrd="2" destOrd="0" presId="urn:microsoft.com/office/officeart/2005/8/layout/vList2"/>
    <dgm:cxn modelId="{E8FF5682-E982-4B04-A43D-1FD651F07DB9}" type="presParOf" srcId="{31511D8F-52D1-4859-9935-DC897CA38153}" destId="{D6BADF24-29CA-4C92-82AE-2E7F31003442}" srcOrd="3" destOrd="0" presId="urn:microsoft.com/office/officeart/2005/8/layout/vList2"/>
    <dgm:cxn modelId="{693C52D1-2E29-4BF1-841F-49B644024C13}" type="presParOf" srcId="{31511D8F-52D1-4859-9935-DC897CA38153}" destId="{F923CA7C-0F9B-4EB3-B6D2-7E4F6C53A3A3}" srcOrd="4" destOrd="0" presId="urn:microsoft.com/office/officeart/2005/8/layout/vList2"/>
    <dgm:cxn modelId="{108B5F2C-3DE5-4D67-97D1-CAB8CE50C695}" type="presParOf" srcId="{31511D8F-52D1-4859-9935-DC897CA38153}" destId="{8C7F3744-2112-4CFB-B94A-9848659C0CD7}" srcOrd="5" destOrd="0" presId="urn:microsoft.com/office/officeart/2005/8/layout/vList2"/>
    <dgm:cxn modelId="{1A4F13D4-F3A7-4FCD-B037-FDD26D6232DB}" type="presParOf" srcId="{31511D8F-52D1-4859-9935-DC897CA38153}" destId="{EEF1EA9C-D8E5-4605-B4AB-E2E276BA2EE1}" srcOrd="6" destOrd="0" presId="urn:microsoft.com/office/officeart/2005/8/layout/vList2"/>
    <dgm:cxn modelId="{F2485D9A-944B-46DE-80C1-6C20086E5D8E}" type="presParOf" srcId="{31511D8F-52D1-4859-9935-DC897CA38153}" destId="{0A38CB1A-D3A8-4A69-B5DF-ECB4CBB7938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6B36D-A08B-4941-8D05-CAF241B8583C}">
      <dsp:nvSpPr>
        <dsp:cNvPr id="0" name=""/>
        <dsp:cNvSpPr/>
      </dsp:nvSpPr>
      <dsp:spPr>
        <a:xfrm>
          <a:off x="0" y="1301"/>
          <a:ext cx="48895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Dataset Origin:</a:t>
          </a:r>
          <a:r>
            <a:rPr lang="en-US" sz="1800" kern="1200">
              <a:latin typeface="Agency FB" panose="020B0503020202020204" pitchFamily="34" charset="0"/>
            </a:rPr>
            <a:t> Fully synthetic schedule-assistant dataset generated by </a:t>
          </a:r>
          <a:r>
            <a:rPr lang="en-US" sz="1800" b="1" kern="1200">
              <a:latin typeface="Agency FB" panose="020B0503020202020204" pitchFamily="34" charset="0"/>
            </a:rPr>
            <a:t>GPT-O3</a:t>
          </a:r>
          <a:endParaRPr lang="en-US" sz="1800" kern="1200">
            <a:latin typeface="Agency FB" panose="020B0503020202020204" pitchFamily="34" charset="0"/>
          </a:endParaRPr>
        </a:p>
      </dsp:txBody>
      <dsp:txXfrm>
        <a:off x="34954" y="36255"/>
        <a:ext cx="4819592" cy="646132"/>
      </dsp:txXfrm>
    </dsp:sp>
    <dsp:sp modelId="{A44D2FC0-A96C-441F-846F-5D23CEECA55D}">
      <dsp:nvSpPr>
        <dsp:cNvPr id="0" name=""/>
        <dsp:cNvSpPr/>
      </dsp:nvSpPr>
      <dsp:spPr>
        <a:xfrm>
          <a:off x="0" y="769181"/>
          <a:ext cx="48895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Total Rows:</a:t>
          </a:r>
          <a:r>
            <a:rPr lang="en-US" sz="1800" kern="1200">
              <a:latin typeface="Agency FB" panose="020B0503020202020204" pitchFamily="34" charset="0"/>
            </a:rPr>
            <a:t> 50,000 English examples</a:t>
          </a:r>
        </a:p>
      </dsp:txBody>
      <dsp:txXfrm>
        <a:off x="34954" y="804135"/>
        <a:ext cx="4819592" cy="646132"/>
      </dsp:txXfrm>
    </dsp:sp>
    <dsp:sp modelId="{B647031B-B88B-4B91-BFAE-1E65B2256A10}">
      <dsp:nvSpPr>
        <dsp:cNvPr id="0" name=""/>
        <dsp:cNvSpPr/>
      </dsp:nvSpPr>
      <dsp:spPr>
        <a:xfrm>
          <a:off x="0" y="1537061"/>
          <a:ext cx="48895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gency FB" panose="020B0503020202020204" pitchFamily="34" charset="0"/>
            </a:rPr>
            <a:t>Date Range:</a:t>
          </a:r>
          <a:r>
            <a:rPr lang="en-US" sz="1800" kern="1200">
              <a:latin typeface="Agency FB" panose="020B0503020202020204" pitchFamily="34" charset="0"/>
            </a:rPr>
            <a:t> 1 January 2024 to 31 December 2026</a:t>
          </a:r>
        </a:p>
      </dsp:txBody>
      <dsp:txXfrm>
        <a:off x="34954" y="1572015"/>
        <a:ext cx="4819592" cy="646132"/>
      </dsp:txXfrm>
    </dsp:sp>
    <dsp:sp modelId="{01AC38DF-9900-43D9-8E57-41D6D8F89522}">
      <dsp:nvSpPr>
        <dsp:cNvPr id="0" name=""/>
        <dsp:cNvSpPr/>
      </dsp:nvSpPr>
      <dsp:spPr>
        <a:xfrm>
          <a:off x="0" y="2304941"/>
          <a:ext cx="48895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gency FB" panose="020B0503020202020204" pitchFamily="34" charset="0"/>
            </a:rPr>
            <a:t>Data File Format:</a:t>
          </a:r>
          <a:r>
            <a:rPr lang="en-US" sz="1800" kern="1200" dirty="0">
              <a:latin typeface="Agency FB" panose="020B0503020202020204" pitchFamily="34" charset="0"/>
            </a:rPr>
            <a:t> CSV format.</a:t>
          </a:r>
        </a:p>
      </dsp:txBody>
      <dsp:txXfrm>
        <a:off x="34954" y="2339895"/>
        <a:ext cx="4819592" cy="646132"/>
      </dsp:txXfrm>
    </dsp:sp>
    <dsp:sp modelId="{06A9C0B9-9D72-4C8D-B885-5ABAB2848726}">
      <dsp:nvSpPr>
        <dsp:cNvPr id="0" name=""/>
        <dsp:cNvSpPr/>
      </dsp:nvSpPr>
      <dsp:spPr>
        <a:xfrm>
          <a:off x="0" y="3072821"/>
          <a:ext cx="4889500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gency FB" panose="020B0503020202020204" pitchFamily="34" charset="0"/>
            </a:rPr>
            <a:t>Train/Validation/Evaluation Split (8 : 1 : 1):</a:t>
          </a:r>
          <a:endParaRPr lang="en-US" sz="1800" kern="1200" dirty="0">
            <a:latin typeface="Agency FB" panose="020B0503020202020204" pitchFamily="34" charset="0"/>
          </a:endParaRPr>
        </a:p>
      </dsp:txBody>
      <dsp:txXfrm>
        <a:off x="34954" y="3107775"/>
        <a:ext cx="4819592" cy="646132"/>
      </dsp:txXfrm>
    </dsp:sp>
    <dsp:sp modelId="{38DA7FEC-AC1C-4D5F-B367-8CC223DBB98F}">
      <dsp:nvSpPr>
        <dsp:cNvPr id="0" name=""/>
        <dsp:cNvSpPr/>
      </dsp:nvSpPr>
      <dsp:spPr>
        <a:xfrm>
          <a:off x="0" y="3788861"/>
          <a:ext cx="48895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24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kern="1200" dirty="0">
              <a:latin typeface="Agency FB" panose="020B0503020202020204" pitchFamily="34" charset="0"/>
            </a:rPr>
            <a:t>Fine-tuning:</a:t>
          </a:r>
          <a:r>
            <a:rPr lang="en-US" sz="1400" kern="1200" dirty="0">
              <a:latin typeface="Agency FB" panose="020B0503020202020204" pitchFamily="34" charset="0"/>
            </a:rPr>
            <a:t> 40,000 rows (80%)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kern="1200" dirty="0">
              <a:latin typeface="Agency FB" panose="020B0503020202020204" pitchFamily="34" charset="0"/>
            </a:rPr>
            <a:t>Validation:</a:t>
          </a:r>
          <a:r>
            <a:rPr lang="en-US" sz="1400" kern="1200" dirty="0">
              <a:latin typeface="Agency FB" panose="020B0503020202020204" pitchFamily="34" charset="0"/>
            </a:rPr>
            <a:t> 5,000 rows (10%)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400" b="1" kern="1200" dirty="0">
              <a:latin typeface="Agency FB" panose="020B0503020202020204" pitchFamily="34" charset="0"/>
            </a:rPr>
            <a:t>Evaluation:</a:t>
          </a:r>
          <a:r>
            <a:rPr lang="en-US" sz="1400" kern="1200" dirty="0">
              <a:latin typeface="Agency FB" panose="020B0503020202020204" pitchFamily="34" charset="0"/>
            </a:rPr>
            <a:t> 5,000 rows (10%)</a:t>
          </a:r>
        </a:p>
      </dsp:txBody>
      <dsp:txXfrm>
        <a:off x="0" y="3788861"/>
        <a:ext cx="4889500" cy="782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E5BA4-B3EF-4776-980C-553CD811CA86}">
      <dsp:nvSpPr>
        <dsp:cNvPr id="0" name=""/>
        <dsp:cNvSpPr/>
      </dsp:nvSpPr>
      <dsp:spPr>
        <a:xfrm>
          <a:off x="0" y="3169"/>
          <a:ext cx="7059598" cy="325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Inna</a:t>
          </a:r>
        </a:p>
      </dsp:txBody>
      <dsp:txXfrm>
        <a:off x="15881" y="19050"/>
        <a:ext cx="7027836" cy="293558"/>
      </dsp:txXfrm>
    </dsp:sp>
    <dsp:sp modelId="{546243CA-28E5-44B2-9A44-DA25FD8C0F5E}">
      <dsp:nvSpPr>
        <dsp:cNvPr id="0" name=""/>
        <dsp:cNvSpPr/>
      </dsp:nvSpPr>
      <dsp:spPr>
        <a:xfrm>
          <a:off x="0" y="328489"/>
          <a:ext cx="7059598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142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Developed and fine-tuned MobileBERT for intent classification and entity recognition.</a:t>
          </a:r>
          <a:endParaRPr lang="en-US" sz="1100" kern="12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Integrated MobileBERT with a backend Flask API and frontend Flutter interface.</a:t>
          </a:r>
          <a:endParaRPr lang="en-US" sz="1100" kern="12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Achieved 99% accuracy in parsing structured calendar commands.</a:t>
          </a:r>
          <a:endParaRPr lang="en-US" sz="1100" kern="12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0" y="328489"/>
        <a:ext cx="7059598" cy="894240"/>
      </dsp:txXfrm>
    </dsp:sp>
    <dsp:sp modelId="{C2FCDF48-5ED4-4004-A228-A1DC61D7AE31}">
      <dsp:nvSpPr>
        <dsp:cNvPr id="0" name=""/>
        <dsp:cNvSpPr/>
      </dsp:nvSpPr>
      <dsp:spPr>
        <a:xfrm>
          <a:off x="0" y="1222729"/>
          <a:ext cx="7059598" cy="32558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Austin</a:t>
          </a:r>
          <a:endParaRPr lang="en-US" sz="1200" kern="1200" dirty="0">
            <a:solidFill>
              <a:prstClr val="white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15894" y="1238623"/>
        <a:ext cx="7027810" cy="293799"/>
      </dsp:txXfrm>
    </dsp:sp>
    <dsp:sp modelId="{D6BADF24-29CA-4C92-82AE-2E7F31003442}">
      <dsp:nvSpPr>
        <dsp:cNvPr id="0" name=""/>
        <dsp:cNvSpPr/>
      </dsp:nvSpPr>
      <dsp:spPr>
        <a:xfrm>
          <a:off x="0" y="1548317"/>
          <a:ext cx="7059598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142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Fine-tuned TinyLLaMA for handling complex, multi-step commands.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Implemented JSON-like structured responses for advanced scheduling tasks.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Improved 114% overall score and 42% intent accuracy. 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0" y="1548317"/>
        <a:ext cx="7059598" cy="894240"/>
      </dsp:txXfrm>
    </dsp:sp>
    <dsp:sp modelId="{F923CA7C-0F9B-4EB3-B6D2-7E4F6C53A3A3}">
      <dsp:nvSpPr>
        <dsp:cNvPr id="0" name=""/>
        <dsp:cNvSpPr/>
      </dsp:nvSpPr>
      <dsp:spPr>
        <a:xfrm>
          <a:off x="0" y="2442557"/>
          <a:ext cx="7059598" cy="31030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Teddy</a:t>
          </a:r>
          <a:endParaRPr lang="en-US" sz="1200" kern="1200" dirty="0">
            <a:solidFill>
              <a:prstClr val="white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15148" y="2457705"/>
        <a:ext cx="7029302" cy="280010"/>
      </dsp:txXfrm>
    </dsp:sp>
    <dsp:sp modelId="{8C7F3744-2112-4CFB-B94A-9848659C0CD7}">
      <dsp:nvSpPr>
        <dsp:cNvPr id="0" name=""/>
        <dsp:cNvSpPr/>
      </dsp:nvSpPr>
      <dsp:spPr>
        <a:xfrm>
          <a:off x="0" y="2752863"/>
          <a:ext cx="7059598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142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Consolidated technical contributions into a comprehensive report.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Integrated both implementations into a cohesive project narrative.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Coordinated presentation flow and delivery.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0" y="2752863"/>
        <a:ext cx="7059598" cy="894240"/>
      </dsp:txXfrm>
    </dsp:sp>
    <dsp:sp modelId="{EEF1EA9C-D8E5-4605-B4AB-E2E276BA2EE1}">
      <dsp:nvSpPr>
        <dsp:cNvPr id="0" name=""/>
        <dsp:cNvSpPr/>
      </dsp:nvSpPr>
      <dsp:spPr>
        <a:xfrm>
          <a:off x="0" y="3647103"/>
          <a:ext cx="7059598" cy="2836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Md Naieem Al Zaman</a:t>
          </a:r>
          <a:endParaRPr lang="en-US" sz="1200" kern="1200" dirty="0">
            <a:solidFill>
              <a:prstClr val="white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13849" y="3660952"/>
        <a:ext cx="7031900" cy="255997"/>
      </dsp:txXfrm>
    </dsp:sp>
    <dsp:sp modelId="{0A38CB1A-D3A8-4A69-B5DF-ECB4CBB79389}">
      <dsp:nvSpPr>
        <dsp:cNvPr id="0" name=""/>
        <dsp:cNvSpPr/>
      </dsp:nvSpPr>
      <dsp:spPr>
        <a:xfrm>
          <a:off x="0" y="3930798"/>
          <a:ext cx="7059598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142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15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1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Supported team morale and provided solutions when needed. </a:t>
          </a:r>
          <a:endParaRPr lang="en-US" sz="11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0" y="3930798"/>
        <a:ext cx="7059598" cy="29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7C0D0-0B3A-EE59-F777-01EBBA880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EB392-34A6-E96C-FD82-DCB4DB42C9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81AF4-F155-4E6C-8D79-DBE463E48BB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4EFFC-FC4C-5E52-E7A6-11DAE218E8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42850 Natural Language Processing Algorithms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27077-41B8-8DAC-DD49-518ADD9B47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0964-063D-413A-826B-85A1406EE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504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50D59-69F6-4DCE-9364-E75153CAA388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42850 Natural Language Processing Algorithms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C6666-A387-4E78-ABDD-10909B1AC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5147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86A9-DBB5-4BAB-8EAD-76E377D7E3C0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5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DFFCE-732B-4B54-9B3C-3EAB03B85233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1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97DF-675B-47F3-9F6B-B6C3ED46FB74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4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660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6227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AE431-6186-4F97-A903-636F2C4A3B8D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6FA8-7B55-4191-9918-5F951BF1EE7F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7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13BD-04DB-42C5-BF8B-876D6E903E97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9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1C2B-B14E-4346-94F4-F58D60D54555}" type="datetime1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5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922A-F2E0-4B50-AAE0-2F72B8E0C2B7}" type="datetime1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0009-2EF2-46FE-A445-7A4143A9A374}" type="datetime1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FF38-5250-4BC9-AE84-073860C12EA4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D453-BBA3-4895-A736-91307C04F69D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8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FBA4979-CFA9-4DD6-959A-49195AEFD44F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42850 Natural Language Processing Algorithms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13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02" r:id="rId7"/>
    <p:sldLayoutId id="2147483703" r:id="rId8"/>
    <p:sldLayoutId id="2147483710" r:id="rId9"/>
    <p:sldLayoutId id="2147483701" r:id="rId10"/>
    <p:sldLayoutId id="2147483711" r:id="rId11"/>
    <p:sldLayoutId id="2147483713" r:id="rId12"/>
    <p:sldLayoutId id="214748371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sv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F7775-B34D-6181-B933-A8D3D0F05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3455" y="4079875"/>
            <a:ext cx="2095646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1600" b="1" dirty="0">
                <a:solidFill>
                  <a:schemeClr val="accent5"/>
                </a:solidFill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Wed (Evening) Group 3</a:t>
            </a:r>
          </a:p>
          <a:p>
            <a:pPr algn="r"/>
            <a:r>
              <a:rPr lang="en-US" sz="1600" dirty="0"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Austin </a:t>
            </a:r>
            <a:r>
              <a:rPr lang="en-US" sz="1600" dirty="0" err="1"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Shenghao</a:t>
            </a:r>
            <a:r>
              <a:rPr lang="en-US" sz="1600" dirty="0"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XU</a:t>
            </a:r>
          </a:p>
          <a:p>
            <a:pPr algn="r"/>
            <a:r>
              <a:rPr lang="en-US" sz="1600" dirty="0"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Inna Jingyi ZHOU</a:t>
            </a:r>
          </a:p>
          <a:p>
            <a:pPr algn="r"/>
            <a:r>
              <a:rPr lang="en-US" sz="1600" dirty="0"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Teddy Ai RYU</a:t>
            </a:r>
          </a:p>
          <a:p>
            <a:pPr algn="r"/>
            <a:r>
              <a:rPr lang="en-US" sz="1600" dirty="0"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Md Naieem Al Zaman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AA7ECE-DB5E-48B2-9EF4-7EEAF123B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445" y="0"/>
            <a:ext cx="3435555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CB4E80-C571-41A6-BC8A-968D8C75F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9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82806838-AB50-C045-934E-43758FB2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12" r="20152" b="-1"/>
          <a:stretch>
            <a:fillRect/>
          </a:stretch>
        </p:blipFill>
        <p:spPr>
          <a:xfrm>
            <a:off x="5327445" y="10"/>
            <a:ext cx="3429000" cy="34271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072E0C-5768-4B45-A438-DFFA8AF4C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9722" y="-3600"/>
            <a:ext cx="3429000" cy="3429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4F422E-435A-4694-BE6E-B4968E79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9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DE9F60-E2BA-44E6-8C5B-A51B1929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2430862-1B4A-470B-8AD3-780215B6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754" y="3429000"/>
            <a:ext cx="3429000" cy="3429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168F1C9-4999-4AA2-A916-26FD96868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8260" y="3429000"/>
            <a:ext cx="34290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C2D8E-C733-E315-858E-AEB140C3F7EE}"/>
              </a:ext>
            </a:extLst>
          </p:cNvPr>
          <p:cNvSpPr txBox="1"/>
          <p:nvPr/>
        </p:nvSpPr>
        <p:spPr>
          <a:xfrm>
            <a:off x="715437" y="1213009"/>
            <a:ext cx="4116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Smart Calendar Assistant Powered by NLP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4A93B-E057-E7FF-7172-479508CD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EE787-F892-3106-A636-257A33F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59570-B3AB-D2AB-C89D-5E7462A9BB7E}"/>
              </a:ext>
            </a:extLst>
          </p:cNvPr>
          <p:cNvSpPr/>
          <p:nvPr/>
        </p:nvSpPr>
        <p:spPr>
          <a:xfrm>
            <a:off x="2347217" y="2967335"/>
            <a:ext cx="7497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Empowering Daily Life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796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CC242-A2A9-CF06-A22F-4EB88613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en-US" sz="31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Mission: Making Calendar Management Smarter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63C2-DD15-942D-5A0C-BC721A86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pPr marL="0" indent="0" algn="r">
              <a:buNone/>
            </a:pPr>
            <a:r>
              <a:rPr lang="en-US" dirty="0">
                <a:latin typeface="Arial Nova Cond" panose="020F050202020403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Develop a smart assistant that understands natural language commands for managing daily schedules, from adding and rescheduling events to cancelling tasks with ease.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441F5-7B8A-A19A-9997-2C38FC40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46" y="493987"/>
            <a:ext cx="4224504" cy="5888959"/>
          </a:xfrm>
          <a:prstGeom prst="roundRect">
            <a:avLst>
              <a:gd name="adj" fmla="val 31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0592B-8CD9-429B-B1F6-E71AB03F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084" y="6488268"/>
            <a:ext cx="1325675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CB268-0B5C-B8CE-6D6A-6F9746D0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</p:spTree>
    <p:extLst>
      <p:ext uri="{BB962C8B-B14F-4D97-AF65-F5344CB8AC3E}">
        <p14:creationId xmlns:p14="http://schemas.microsoft.com/office/powerpoint/2010/main" val="230308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F77E0A-DD37-49FD-8A32-B10C2F767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04169-BD75-4B89-8AB7-F7323FE35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9783E-A4C8-6531-C127-05F00773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93988"/>
            <a:ext cx="3948953" cy="581705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Exploring Two Paths: </a:t>
            </a:r>
            <a:r>
              <a:rPr lang="en-US" sz="4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MobileBERT</a:t>
            </a:r>
            <a:r>
              <a:rPr lang="en-US" sz="4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vs</a:t>
            </a:r>
            <a:r>
              <a:rPr lang="en-US" sz="4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TinyLLaMA</a:t>
            </a:r>
            <a:endParaRPr lang="en-US" sz="4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8949" y="0"/>
            <a:ext cx="68130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C8794-B5F0-0971-65BE-A9808678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0936" y="6489822"/>
            <a:ext cx="983824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747434-7036-48DB-A148-6B3D8EE75CDA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27" name="Content Placeholder 5">
            <a:extLst>
              <a:ext uri="{FF2B5EF4-FFF2-40B4-BE49-F238E27FC236}">
                <a16:creationId xmlns:a16="http://schemas.microsoft.com/office/drawing/2014/main" id="{46D94109-1C66-78DA-A89B-BCA8EB543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329127"/>
              </p:ext>
            </p:extLst>
          </p:nvPr>
        </p:nvGraphicFramePr>
        <p:xfrm>
          <a:off x="5824166" y="445669"/>
          <a:ext cx="6055638" cy="5972291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661274">
                  <a:extLst>
                    <a:ext uri="{9D8B030D-6E8A-4147-A177-3AD203B41FA5}">
                      <a16:colId xmlns:a16="http://schemas.microsoft.com/office/drawing/2014/main" val="271048880"/>
                    </a:ext>
                  </a:extLst>
                </a:gridCol>
                <a:gridCol w="2197182">
                  <a:extLst>
                    <a:ext uri="{9D8B030D-6E8A-4147-A177-3AD203B41FA5}">
                      <a16:colId xmlns:a16="http://schemas.microsoft.com/office/drawing/2014/main" val="274233270"/>
                    </a:ext>
                  </a:extLst>
                </a:gridCol>
                <a:gridCol w="2197182">
                  <a:extLst>
                    <a:ext uri="{9D8B030D-6E8A-4147-A177-3AD203B41FA5}">
                      <a16:colId xmlns:a16="http://schemas.microsoft.com/office/drawing/2014/main" val="113904792"/>
                    </a:ext>
                  </a:extLst>
                </a:gridCol>
              </a:tblGrid>
              <a:tr h="347768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Arial Nova Cond" panose="020B0506020202020204" pitchFamily="34" charset="0"/>
                        </a:rPr>
                        <a:t>Aspect</a:t>
                      </a:r>
                      <a:endParaRPr lang="en-US" sz="1500" dirty="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MobileBERT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TinyLLaMA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1968885703"/>
                  </a:ext>
                </a:extLst>
              </a:tr>
              <a:tr h="819490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Task Handling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Structured calendar commands with high precision.</a:t>
                      </a: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Handles complex, multi-step commands effectively.</a:t>
                      </a: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102308699"/>
                  </a:ext>
                </a:extLst>
              </a:tr>
              <a:tr h="1055351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Accuracy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99% in structured commands, both relative and absolute temporal expressions.</a:t>
                      </a: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96.4% in intent recognition, strong in JSON-like structured outputs.</a:t>
                      </a: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692024772"/>
                  </a:ext>
                </a:extLst>
              </a:tr>
              <a:tr h="583629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Complexity Handling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Suitable for simple, well-defined tasks.</a:t>
                      </a: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Excels in nuanced, multi-command tasks.</a:t>
                      </a: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3516610544"/>
                  </a:ext>
                </a:extLst>
              </a:tr>
              <a:tr h="819490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Data Output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Standard command responses.</a:t>
                      </a: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JSON-like structured outputs, ideal for complex data parsing.</a:t>
                      </a: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323937642"/>
                  </a:ext>
                </a:extLst>
              </a:tr>
              <a:tr h="819490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Integration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 Nova Cond" panose="020B0506020202020204" pitchFamily="34" charset="0"/>
                        </a:rPr>
                        <a:t>Frontend (Flutter) and Backend (Flask).</a:t>
                      </a: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Model-focused, no frontend/backend integration.</a:t>
                      </a: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2875874524"/>
                  </a:ext>
                </a:extLst>
              </a:tr>
              <a:tr h="1527073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Arial Nova Cond" panose="020B0506020202020204" pitchFamily="34" charset="0"/>
                        </a:rPr>
                        <a:t>Ideal Use Case</a:t>
                      </a:r>
                      <a:endParaRPr lang="en-US" sz="1500">
                        <a:latin typeface="Arial Nova Cond" panose="020B0506020202020204" pitchFamily="34" charset="0"/>
                      </a:endParaRP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Arial Nova Cond" panose="020B0506020202020204" pitchFamily="34" charset="0"/>
                        </a:rPr>
                        <a:t>Quick, single-command tasks (e.g., "Add meeting tomorrow at 3 PM").</a:t>
                      </a:r>
                    </a:p>
                  </a:txBody>
                  <a:tcPr marL="76526" marR="76526" marT="38264" marB="38264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 Nova Cond" panose="020B0506020202020204" pitchFamily="34" charset="0"/>
                        </a:rPr>
                        <a:t>Multi-step, nuanced requests (e.g., "Reschedule lunch with John to next Monday and remind me an hour before").</a:t>
                      </a:r>
                    </a:p>
                  </a:txBody>
                  <a:tcPr marL="76526" marR="76526" marT="38264" marB="38264" anchor="ctr"/>
                </a:tc>
                <a:extLst>
                  <a:ext uri="{0D108BD9-81ED-4DB2-BD59-A6C34878D82A}">
                    <a16:rowId xmlns:a16="http://schemas.microsoft.com/office/drawing/2014/main" val="268460412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2710B-77F1-4E58-4A37-5028BDE9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</p:spTree>
    <p:extLst>
      <p:ext uri="{BB962C8B-B14F-4D97-AF65-F5344CB8AC3E}">
        <p14:creationId xmlns:p14="http://schemas.microsoft.com/office/powerpoint/2010/main" val="356242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ataset overview &amp; schema"/>
          <p:cNvSpPr txBox="1">
            <a:spLocks noGrp="1"/>
          </p:cNvSpPr>
          <p:nvPr>
            <p:ph type="body" idx="21"/>
          </p:nvPr>
        </p:nvSpPr>
        <p:spPr>
          <a:xfrm>
            <a:off x="603249" y="821967"/>
            <a:ext cx="4889501" cy="467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Agency FB" panose="020B0503020202020204" pitchFamily="34" charset="0"/>
              </a:rPr>
              <a:t>TinyLLaMA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dirty="0">
                <a:latin typeface="Agency FB" panose="020B0503020202020204" pitchFamily="34" charset="0"/>
              </a:rPr>
              <a:t>Dataset overview &amp; schema</a:t>
            </a:r>
          </a:p>
        </p:txBody>
      </p:sp>
      <p:graphicFrame>
        <p:nvGraphicFramePr>
          <p:cNvPr id="177" name="Dataset Origin: Fully synthetic schedule-assistant dataset generated by GPT-O3…">
            <a:extLst>
              <a:ext uri="{FF2B5EF4-FFF2-40B4-BE49-F238E27FC236}">
                <a16:creationId xmlns:a16="http://schemas.microsoft.com/office/drawing/2014/main" id="{C9BAC45E-1149-8F15-F0F7-B0950A6A6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755164"/>
              </p:ext>
            </p:extLst>
          </p:nvPr>
        </p:nvGraphicFramePr>
        <p:xfrm>
          <a:off x="603250" y="1679944"/>
          <a:ext cx="4889500" cy="4572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3" name="Bowl of pappardelle pasta with parsley butter, roasted hazelnuts and shaved parmesan cheese" descr="Bowl of pappardelle pasta with parsley butter, roasted hazelnuts and shaved parmesan cheese"/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l="1212" r="1212"/>
          <a:stretch>
            <a:fillRect/>
          </a:stretch>
        </p:blipFill>
        <p:spPr>
          <a:xfrm>
            <a:off x="6096000" y="631924"/>
            <a:ext cx="5458437" cy="55941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5E3B2-9C2C-E3B2-5FD1-A3419553FB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2635563" y="5158255"/>
            <a:ext cx="8612802" cy="1287016"/>
          </a:xfrm>
          <a:prstGeom prst="snip1Rect">
            <a:avLst/>
          </a:prstGeom>
          <a:solidFill>
            <a:srgbClr val="81C784"/>
          </a:solidFill>
          <a:ln w="12700">
            <a:solidFill>
              <a:schemeClr val="bg2">
                <a:lumMod val="10000"/>
                <a:lumOff val="90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6" name="Rectangle"/>
          <p:cNvSpPr/>
          <p:nvPr/>
        </p:nvSpPr>
        <p:spPr>
          <a:xfrm>
            <a:off x="2635563" y="3230425"/>
            <a:ext cx="8612802" cy="1287016"/>
          </a:xfrm>
          <a:prstGeom prst="snip2DiagRect">
            <a:avLst/>
          </a:prstGeom>
          <a:solidFill>
            <a:srgbClr val="FFB74C"/>
          </a:solidFill>
          <a:ln w="12700">
            <a:solidFill>
              <a:schemeClr val="bg2">
                <a:lumMod val="10000"/>
                <a:lumOff val="90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7" name="Tokenised data"/>
          <p:cNvSpPr/>
          <p:nvPr/>
        </p:nvSpPr>
        <p:spPr>
          <a:xfrm>
            <a:off x="10005926" y="3441426"/>
            <a:ext cx="1099937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 err="1">
                <a:solidFill>
                  <a:schemeClr val="bg1"/>
                </a:solidFill>
              </a:rPr>
              <a:t>Tokenised</a:t>
            </a:r>
            <a:r>
              <a:rPr sz="1500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178" name="Load Base TinyLlama"/>
          <p:cNvSpPr/>
          <p:nvPr/>
        </p:nvSpPr>
        <p:spPr>
          <a:xfrm>
            <a:off x="8371926" y="3441426"/>
            <a:ext cx="1179136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Load Base </a:t>
            </a:r>
            <a:r>
              <a:rPr sz="1500" dirty="0" err="1">
                <a:solidFill>
                  <a:schemeClr val="bg1"/>
                </a:solidFill>
              </a:rPr>
              <a:t>TinyLlama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179" name="Attach LoRA"/>
          <p:cNvSpPr/>
          <p:nvPr/>
        </p:nvSpPr>
        <p:spPr>
          <a:xfrm>
            <a:off x="6779120" y="3441426"/>
            <a:ext cx="1099936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Attach </a:t>
            </a:r>
            <a:r>
              <a:rPr sz="1500" dirty="0" err="1">
                <a:solidFill>
                  <a:schemeClr val="bg1"/>
                </a:solidFill>
              </a:rPr>
              <a:t>LoRA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180" name="Fine-tuning &amp;Validation"/>
          <p:cNvSpPr/>
          <p:nvPr/>
        </p:nvSpPr>
        <p:spPr>
          <a:xfrm>
            <a:off x="4861158" y="3441426"/>
            <a:ext cx="1388547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Fine-tuning &amp;Validation</a:t>
            </a:r>
          </a:p>
        </p:txBody>
      </p:sp>
      <p:sp>
        <p:nvSpPr>
          <p:cNvPr id="181" name="Push to HuggingFace repo"/>
          <p:cNvSpPr/>
          <p:nvPr/>
        </p:nvSpPr>
        <p:spPr>
          <a:xfrm>
            <a:off x="2838639" y="3441426"/>
            <a:ext cx="1388547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Push to </a:t>
            </a:r>
            <a:r>
              <a:rPr sz="1500" dirty="0" err="1">
                <a:solidFill>
                  <a:schemeClr val="bg1"/>
                </a:solidFill>
              </a:rPr>
              <a:t>HuggingFace</a:t>
            </a:r>
            <a:r>
              <a:rPr sz="1500" dirty="0">
                <a:solidFill>
                  <a:schemeClr val="bg1"/>
                </a:solidFill>
              </a:rPr>
              <a:t> repo</a:t>
            </a:r>
          </a:p>
        </p:txBody>
      </p:sp>
      <p:sp>
        <p:nvSpPr>
          <p:cNvPr id="182" name="Load Evaluation DataSet"/>
          <p:cNvSpPr/>
          <p:nvPr/>
        </p:nvSpPr>
        <p:spPr>
          <a:xfrm>
            <a:off x="2765125" y="5379883"/>
            <a:ext cx="1009319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Load Evaluation </a:t>
            </a:r>
            <a:r>
              <a:rPr sz="1500" dirty="0" err="1">
                <a:solidFill>
                  <a:schemeClr val="bg1"/>
                </a:solidFill>
              </a:rPr>
              <a:t>DataSet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183" name="ChatML token &amp; Tokenize"/>
          <p:cNvSpPr/>
          <p:nvPr/>
        </p:nvSpPr>
        <p:spPr>
          <a:xfrm>
            <a:off x="4236535" y="5369256"/>
            <a:ext cx="1280646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 err="1">
                <a:solidFill>
                  <a:schemeClr val="bg1"/>
                </a:solidFill>
              </a:rPr>
              <a:t>ChatML</a:t>
            </a:r>
            <a:r>
              <a:rPr sz="1500" dirty="0">
                <a:solidFill>
                  <a:schemeClr val="bg1"/>
                </a:solidFill>
              </a:rPr>
              <a:t> token &amp; Tokenize</a:t>
            </a:r>
          </a:p>
        </p:txBody>
      </p:sp>
      <p:sp>
        <p:nvSpPr>
          <p:cNvPr id="184" name="Load Fine‑tuned Model"/>
          <p:cNvSpPr/>
          <p:nvPr/>
        </p:nvSpPr>
        <p:spPr>
          <a:xfrm>
            <a:off x="5886899" y="5369256"/>
            <a:ext cx="1119601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Load Fine‑tuned Model</a:t>
            </a:r>
          </a:p>
        </p:txBody>
      </p:sp>
      <p:sp>
        <p:nvSpPr>
          <p:cNvPr id="185" name="Generate Predictions"/>
          <p:cNvSpPr/>
          <p:nvPr/>
        </p:nvSpPr>
        <p:spPr>
          <a:xfrm>
            <a:off x="7360125" y="5369256"/>
            <a:ext cx="1099936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Generate Predictions</a:t>
            </a:r>
          </a:p>
        </p:txBody>
      </p:sp>
      <p:sp>
        <p:nvSpPr>
          <p:cNvPr id="186" name="Parse &amp; Validate JSON"/>
          <p:cNvSpPr/>
          <p:nvPr/>
        </p:nvSpPr>
        <p:spPr>
          <a:xfrm>
            <a:off x="8867971" y="5369256"/>
            <a:ext cx="957544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Parse &amp; Validate JSON</a:t>
            </a:r>
          </a:p>
        </p:txBody>
      </p:sp>
      <p:sp>
        <p:nvSpPr>
          <p:cNvPr id="187" name="Generate metrics"/>
          <p:cNvSpPr/>
          <p:nvPr/>
        </p:nvSpPr>
        <p:spPr>
          <a:xfrm>
            <a:off x="10153987" y="5369256"/>
            <a:ext cx="1046237" cy="865013"/>
          </a:xfrm>
          <a:prstGeom prst="roundRect">
            <a:avLst>
              <a:gd name="adj" fmla="val 14389"/>
            </a:avLst>
          </a:prstGeom>
          <a:solidFill>
            <a:srgbClr val="CFD8D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/>
            </a:lvl1pPr>
          </a:lstStyle>
          <a:p>
            <a:r>
              <a:rPr sz="1500" dirty="0">
                <a:solidFill>
                  <a:schemeClr val="bg1"/>
                </a:solidFill>
              </a:rPr>
              <a:t>Generate metrics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2635562" y="1291368"/>
            <a:ext cx="8612803" cy="4646378"/>
            <a:chOff x="-2" y="0"/>
            <a:chExt cx="17225603" cy="9292752"/>
          </a:xfrm>
        </p:grpSpPr>
        <p:sp>
          <p:nvSpPr>
            <p:cNvPr id="188" name="Rectangle"/>
            <p:cNvSpPr/>
            <p:nvPr/>
          </p:nvSpPr>
          <p:spPr>
            <a:xfrm>
              <a:off x="-2" y="0"/>
              <a:ext cx="17225603" cy="2574031"/>
            </a:xfrm>
            <a:prstGeom prst="snip1Rect">
              <a:avLst/>
            </a:prstGeom>
            <a:solidFill>
              <a:srgbClr val="64B5F6"/>
            </a:solidFill>
            <a:ln w="12700" cap="flat">
              <a:solidFill>
                <a:schemeClr val="bg2">
                  <a:lumMod val="10000"/>
                  <a:lumOff val="90000"/>
                </a:schemeClr>
              </a:solidFill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89" name="Raw CSV"/>
            <p:cNvSpPr/>
            <p:nvPr/>
          </p:nvSpPr>
          <p:spPr>
            <a:xfrm>
              <a:off x="263910" y="450464"/>
              <a:ext cx="2060155" cy="1616181"/>
            </a:xfrm>
            <a:prstGeom prst="roundRect">
              <a:avLst>
                <a:gd name="adj" fmla="val 14425"/>
              </a:avLst>
            </a:prstGeom>
            <a:solidFill>
              <a:srgbClr val="CFD8DC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000" b="1"/>
              </a:lvl1pPr>
            </a:lstStyle>
            <a:p>
              <a:r>
                <a:rPr sz="1500" dirty="0">
                  <a:solidFill>
                    <a:schemeClr val="bg1"/>
                  </a:solidFill>
                </a:rPr>
                <a:t>Raw CSV</a:t>
              </a:r>
            </a:p>
          </p:txBody>
        </p:sp>
        <p:sp>
          <p:nvSpPr>
            <p:cNvPr id="190" name="Clean emoji &amp; symbols"/>
            <p:cNvSpPr/>
            <p:nvPr/>
          </p:nvSpPr>
          <p:spPr>
            <a:xfrm>
              <a:off x="3201943" y="450464"/>
              <a:ext cx="2060155" cy="1616181"/>
            </a:xfrm>
            <a:prstGeom prst="roundRect">
              <a:avLst>
                <a:gd name="adj" fmla="val 14425"/>
              </a:avLst>
            </a:prstGeom>
            <a:solidFill>
              <a:srgbClr val="CFD8DC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000" b="1"/>
              </a:lvl1pPr>
            </a:lstStyle>
            <a:p>
              <a:r>
                <a:rPr sz="1500" dirty="0">
                  <a:solidFill>
                    <a:schemeClr val="bg1"/>
                  </a:solidFill>
                </a:rPr>
                <a:t>Clean emoji &amp; symbols</a:t>
              </a:r>
            </a:p>
          </p:txBody>
        </p:sp>
        <p:sp>
          <p:nvSpPr>
            <p:cNvPr id="191" name="ISO dates/times"/>
            <p:cNvSpPr/>
            <p:nvPr/>
          </p:nvSpPr>
          <p:spPr>
            <a:xfrm>
              <a:off x="6024135" y="478924"/>
              <a:ext cx="2290864" cy="1616181"/>
            </a:xfrm>
            <a:prstGeom prst="roundRect">
              <a:avLst>
                <a:gd name="adj" fmla="val 14413"/>
              </a:avLst>
            </a:prstGeom>
            <a:solidFill>
              <a:srgbClr val="CFD8DC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000" b="1"/>
              </a:lvl1pPr>
            </a:lstStyle>
            <a:p>
              <a:r>
                <a:rPr sz="1500" dirty="0">
                  <a:solidFill>
                    <a:schemeClr val="bg1"/>
                  </a:solidFill>
                </a:rPr>
                <a:t>ISO dates/times</a:t>
              </a:r>
            </a:p>
          </p:txBody>
        </p:sp>
        <p:sp>
          <p:nvSpPr>
            <p:cNvPr id="192" name="ChatML wrap"/>
            <p:cNvSpPr/>
            <p:nvPr/>
          </p:nvSpPr>
          <p:spPr>
            <a:xfrm>
              <a:off x="9078007" y="450464"/>
              <a:ext cx="2056767" cy="1616181"/>
            </a:xfrm>
            <a:prstGeom prst="roundRect">
              <a:avLst>
                <a:gd name="adj" fmla="val 14401"/>
              </a:avLst>
            </a:prstGeom>
            <a:solidFill>
              <a:srgbClr val="CFD8DC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000" b="1"/>
              </a:lvl1pPr>
            </a:lstStyle>
            <a:p>
              <a:r>
                <a:rPr sz="1500" dirty="0" err="1">
                  <a:solidFill>
                    <a:schemeClr val="bg1"/>
                  </a:solidFill>
                </a:rPr>
                <a:t>ChatML</a:t>
              </a:r>
              <a:r>
                <a:rPr sz="1500" dirty="0">
                  <a:solidFill>
                    <a:schemeClr val="bg1"/>
                  </a:solidFill>
                </a:rPr>
                <a:t> wrap</a:t>
              </a:r>
            </a:p>
          </p:txBody>
        </p:sp>
        <p:sp>
          <p:nvSpPr>
            <p:cNvPr id="193" name="Convert to JSONL"/>
            <p:cNvSpPr/>
            <p:nvPr/>
          </p:nvSpPr>
          <p:spPr>
            <a:xfrm>
              <a:off x="12019428" y="450464"/>
              <a:ext cx="2060155" cy="1616181"/>
            </a:xfrm>
            <a:prstGeom prst="roundRect">
              <a:avLst>
                <a:gd name="adj" fmla="val 14425"/>
              </a:avLst>
            </a:prstGeom>
            <a:solidFill>
              <a:srgbClr val="CFD8DC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000" b="1"/>
              </a:lvl1pPr>
            </a:lstStyle>
            <a:p>
              <a:r>
                <a:rPr sz="1500" dirty="0">
                  <a:solidFill>
                    <a:schemeClr val="bg1"/>
                  </a:solidFill>
                </a:rPr>
                <a:t>Convert to JSONL</a:t>
              </a:r>
            </a:p>
          </p:txBody>
        </p:sp>
        <p:sp>
          <p:nvSpPr>
            <p:cNvPr id="194" name="Tokenize"/>
            <p:cNvSpPr/>
            <p:nvPr/>
          </p:nvSpPr>
          <p:spPr>
            <a:xfrm>
              <a:off x="14964236" y="450464"/>
              <a:ext cx="2060155" cy="1616181"/>
            </a:xfrm>
            <a:prstGeom prst="roundRect">
              <a:avLst>
                <a:gd name="adj" fmla="val 14425"/>
              </a:avLst>
            </a:prstGeom>
            <a:solidFill>
              <a:srgbClr val="CFD8DC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000" b="1"/>
              </a:lvl1pPr>
            </a:lstStyle>
            <a:p>
              <a:r>
                <a:rPr sz="1500" dirty="0" err="1">
                  <a:solidFill>
                    <a:schemeClr val="bg1"/>
                  </a:solidFill>
                </a:rPr>
                <a:t>Tokeni</a:t>
              </a:r>
              <a:r>
                <a:rPr lang="en-US" altLang="zh-CN" sz="1500" dirty="0" err="1">
                  <a:solidFill>
                    <a:schemeClr val="bg1"/>
                  </a:solidFill>
                </a:rPr>
                <a:t>s</a:t>
              </a:r>
              <a:r>
                <a:rPr sz="1500" dirty="0" err="1">
                  <a:solidFill>
                    <a:schemeClr val="bg1"/>
                  </a:solidFill>
                </a:rPr>
                <a:t>e</a:t>
              </a:r>
              <a:endParaRPr sz="1500" dirty="0">
                <a:solidFill>
                  <a:schemeClr val="bg1"/>
                </a:solidFill>
              </a:endParaRPr>
            </a:p>
          </p:txBody>
        </p:sp>
        <p:sp>
          <p:nvSpPr>
            <p:cNvPr id="195" name="Arrow 11"/>
            <p:cNvSpPr/>
            <p:nvPr/>
          </p:nvSpPr>
          <p:spPr>
            <a:xfrm>
              <a:off x="2430012" y="1007842"/>
              <a:ext cx="665983" cy="50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96" name="Arrow 11"/>
            <p:cNvSpPr/>
            <p:nvPr/>
          </p:nvSpPr>
          <p:spPr>
            <a:xfrm>
              <a:off x="5300097" y="1007842"/>
              <a:ext cx="665982" cy="50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97" name="Arrow 11"/>
            <p:cNvSpPr/>
            <p:nvPr/>
          </p:nvSpPr>
          <p:spPr>
            <a:xfrm>
              <a:off x="8353969" y="1007842"/>
              <a:ext cx="665982" cy="50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98" name="Arrow 11"/>
            <p:cNvSpPr/>
            <p:nvPr/>
          </p:nvSpPr>
          <p:spPr>
            <a:xfrm>
              <a:off x="11244111" y="1007842"/>
              <a:ext cx="665982" cy="50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99" name="Arrow 11"/>
            <p:cNvSpPr/>
            <p:nvPr/>
          </p:nvSpPr>
          <p:spPr>
            <a:xfrm>
              <a:off x="2314728" y="8791329"/>
              <a:ext cx="665983" cy="50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200" name="Arrow 11"/>
            <p:cNvSpPr/>
            <p:nvPr/>
          </p:nvSpPr>
          <p:spPr>
            <a:xfrm>
              <a:off x="5825828" y="8791329"/>
              <a:ext cx="665982" cy="50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01" name="Arrow 11"/>
            <p:cNvSpPr/>
            <p:nvPr/>
          </p:nvSpPr>
          <p:spPr>
            <a:xfrm>
              <a:off x="8775489" y="8791329"/>
              <a:ext cx="665983" cy="50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202" name="Arrow 11"/>
            <p:cNvSpPr/>
            <p:nvPr/>
          </p:nvSpPr>
          <p:spPr>
            <a:xfrm>
              <a:off x="11681861" y="8791329"/>
              <a:ext cx="665982" cy="50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03" name="Arrow 11"/>
            <p:cNvSpPr/>
            <p:nvPr/>
          </p:nvSpPr>
          <p:spPr>
            <a:xfrm>
              <a:off x="14407733" y="8791329"/>
              <a:ext cx="665982" cy="50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205" name="Arrow 11"/>
          <p:cNvSpPr/>
          <p:nvPr/>
        </p:nvSpPr>
        <p:spPr>
          <a:xfrm>
            <a:off x="9726635" y="1820746"/>
            <a:ext cx="332992" cy="25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6" name="Arrow"/>
          <p:cNvSpPr/>
          <p:nvPr/>
        </p:nvSpPr>
        <p:spPr>
          <a:xfrm rot="5400000">
            <a:off x="10321443" y="2592517"/>
            <a:ext cx="544443" cy="635001"/>
          </a:xfrm>
          <a:prstGeom prst="rightArrow">
            <a:avLst>
              <a:gd name="adj1" fmla="val 32000"/>
              <a:gd name="adj2" fmla="val 74645"/>
            </a:avLst>
          </a:prstGeom>
          <a:solidFill>
            <a:srgbClr val="000000"/>
          </a:solidFill>
          <a:ln w="12700">
            <a:solidFill>
              <a:schemeClr val="tx1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7" name="Arrow 11"/>
          <p:cNvSpPr/>
          <p:nvPr/>
        </p:nvSpPr>
        <p:spPr>
          <a:xfrm rot="10800000">
            <a:off x="9611998" y="3748577"/>
            <a:ext cx="332992" cy="25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8" name="Arrow 11"/>
          <p:cNvSpPr/>
          <p:nvPr/>
        </p:nvSpPr>
        <p:spPr>
          <a:xfrm rot="10800000">
            <a:off x="7977998" y="3748577"/>
            <a:ext cx="332991" cy="25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9" name="Arrow 11"/>
          <p:cNvSpPr/>
          <p:nvPr/>
        </p:nvSpPr>
        <p:spPr>
          <a:xfrm rot="10800000">
            <a:off x="6347186" y="3748577"/>
            <a:ext cx="332991" cy="25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0" name="Arrow 11"/>
          <p:cNvSpPr/>
          <p:nvPr/>
        </p:nvSpPr>
        <p:spPr>
          <a:xfrm rot="10800000">
            <a:off x="4377676" y="3748577"/>
            <a:ext cx="332991" cy="250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1" name="Arrow"/>
          <p:cNvSpPr/>
          <p:nvPr/>
        </p:nvSpPr>
        <p:spPr>
          <a:xfrm rot="5400000">
            <a:off x="3312969" y="4520347"/>
            <a:ext cx="544443" cy="635001"/>
          </a:xfrm>
          <a:prstGeom prst="rightArrow">
            <a:avLst>
              <a:gd name="adj1" fmla="val 32000"/>
              <a:gd name="adj2" fmla="val 74645"/>
            </a:avLst>
          </a:prstGeom>
          <a:solidFill>
            <a:srgbClr val="000000"/>
          </a:solidFill>
          <a:ln w="127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2" name="Data Pre-processing"/>
          <p:cNvSpPr txBox="1"/>
          <p:nvPr/>
        </p:nvSpPr>
        <p:spPr>
          <a:xfrm>
            <a:off x="555378" y="1643455"/>
            <a:ext cx="167114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b="1"/>
            </a:lvl1pPr>
          </a:lstStyle>
          <a:p>
            <a:r>
              <a:rPr dirty="0">
                <a:solidFill>
                  <a:srgbClr val="64B5F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Pre-processing</a:t>
            </a:r>
          </a:p>
        </p:txBody>
      </p:sp>
      <p:sp>
        <p:nvSpPr>
          <p:cNvPr id="213" name="Fine-tuning"/>
          <p:cNvSpPr txBox="1"/>
          <p:nvPr/>
        </p:nvSpPr>
        <p:spPr>
          <a:xfrm>
            <a:off x="584834" y="3614887"/>
            <a:ext cx="131125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/>
            </a:lvl1pPr>
          </a:lstStyle>
          <a:p>
            <a:r>
              <a:rPr dirty="0">
                <a:solidFill>
                  <a:srgbClr val="FFB74C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Fine-tuning</a:t>
            </a:r>
          </a:p>
        </p:txBody>
      </p:sp>
      <p:sp>
        <p:nvSpPr>
          <p:cNvPr id="214" name="Evaluation"/>
          <p:cNvSpPr txBox="1"/>
          <p:nvPr/>
        </p:nvSpPr>
        <p:spPr>
          <a:xfrm>
            <a:off x="603269" y="5632002"/>
            <a:ext cx="119904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/>
            </a:lvl1pPr>
          </a:lstStyle>
          <a:p>
            <a:r>
              <a:rPr dirty="0">
                <a:solidFill>
                  <a:srgbClr val="81C784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Evaluation</a:t>
            </a:r>
          </a:p>
        </p:txBody>
      </p:sp>
      <p:sp>
        <p:nvSpPr>
          <p:cNvPr id="215" name="End-to-End Fine-Tuning &amp; Evaluation Pipeline"/>
          <p:cNvSpPr txBox="1"/>
          <p:nvPr/>
        </p:nvSpPr>
        <p:spPr>
          <a:xfrm>
            <a:off x="3113846" y="453634"/>
            <a:ext cx="7708329" cy="474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75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End-to-End Fine-Tuning &amp; Evaluation Pipeline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D63D0-0709-2693-31BC-214A842FD7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227" name="Rectangle 226">
            <a:extLst>
              <a:ext uri="{FF2B5EF4-FFF2-40B4-BE49-F238E27FC236}">
                <a16:creationId xmlns:a16="http://schemas.microsoft.com/office/drawing/2014/main" id="{5DB84597-3185-4C7A-A2CB-6413E167E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229" name="Rectangle 228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7" name="Comprehensive Evaluation &amp; Aggregation Metrics"/>
          <p:cNvSpPr txBox="1"/>
          <p:nvPr/>
        </p:nvSpPr>
        <p:spPr>
          <a:xfrm>
            <a:off x="649443" y="795750"/>
            <a:ext cx="4673247" cy="183570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Comprehensive Evaluation &amp; Aggregation Metrics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7AA7ECE-DB5E-48B2-9EF4-7EEAF123B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8" y="0"/>
            <a:ext cx="6859801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Untitled Diagram.drawio (1).png" descr="Untitled Diagram.drawio (1).png"/>
          <p:cNvPicPr>
            <a:picLocks noChangeAspect="1"/>
          </p:cNvPicPr>
          <p:nvPr/>
        </p:nvPicPr>
        <p:blipFill>
          <a:blip r:embed="rId2"/>
          <a:srcRect r="3" b="1071"/>
          <a:stretch>
            <a:fillRect/>
          </a:stretch>
        </p:blipFill>
        <p:spPr>
          <a:xfrm>
            <a:off x="5327444" y="10"/>
            <a:ext cx="6859801" cy="3427190"/>
          </a:xfrm>
          <a:prstGeom prst="rect">
            <a:avLst/>
          </a:prstGeom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454F422E-435A-4694-BE6E-B4968E79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9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ADE9F60-E2BA-44E6-8C5B-A51B1929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02430862-1B4A-470B-8AD3-780215B6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754" y="3429000"/>
            <a:ext cx="3429000" cy="3429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B168F1C9-4999-4AA2-A916-26FD96868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60" y="3429000"/>
            <a:ext cx="3429000" cy="342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2CADDA-2FDE-70A1-1A8A-112E955E9E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D106E-9C33-F91F-54CE-5CEFC96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539750"/>
            <a:ext cx="10414626" cy="717550"/>
          </a:xfrm>
        </p:spPr>
        <p:txBody>
          <a:bodyPr>
            <a:normAutofit/>
          </a:bodyPr>
          <a:lstStyle/>
          <a:p>
            <a:r>
              <a:rPr lang="it-IT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Base Model vs Fine-tuned Model vs GPT-4.1 nano</a:t>
            </a:r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CE8F-B691-7C01-D828-444E67741C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8C7FF1-8DCA-39BC-6959-27ADC734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" y="1418126"/>
            <a:ext cx="10921285" cy="4609597"/>
          </a:xfrm>
          <a:prstGeom prst="roundRect">
            <a:avLst>
              <a:gd name="adj" fmla="val 4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471400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1FF3-F296-4975-44CD-27BFFAAB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1"/>
            <a:ext cx="7059598" cy="856369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Meet the Team</a:t>
            </a:r>
            <a:endParaRPr lang="en-US" sz="4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oup of cartoon animals&#10;&#10;AI-generated content may be incorrect.">
            <a:extLst>
              <a:ext uri="{FF2B5EF4-FFF2-40B4-BE49-F238E27FC236}">
                <a16:creationId xmlns:a16="http://schemas.microsoft.com/office/drawing/2014/main" id="{709CE2CF-F732-9C4F-4E6C-F963253C7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287" r="23962" b="-1"/>
          <a:stretch>
            <a:fillRect/>
          </a:stretch>
        </p:blipFill>
        <p:spPr>
          <a:xfrm>
            <a:off x="9101941" y="367932"/>
            <a:ext cx="2749318" cy="2749318"/>
          </a:xfrm>
          <a:custGeom>
            <a:avLst/>
            <a:gdLst/>
            <a:ahLst/>
            <a:cxnLst/>
            <a:rect l="l" t="t" r="r" b="b"/>
            <a:pathLst>
              <a:path w="3375124" h="3375124">
                <a:moveTo>
                  <a:pt x="1687562" y="0"/>
                </a:moveTo>
                <a:cubicBezTo>
                  <a:pt x="2619577" y="0"/>
                  <a:pt x="3375124" y="755547"/>
                  <a:pt x="3375124" y="1687562"/>
                </a:cubicBezTo>
                <a:cubicBezTo>
                  <a:pt x="3375124" y="2619577"/>
                  <a:pt x="2619577" y="3375124"/>
                  <a:pt x="1687562" y="3375124"/>
                </a:cubicBezTo>
                <a:cubicBezTo>
                  <a:pt x="755547" y="3375124"/>
                  <a:pt x="0" y="2619577"/>
                  <a:pt x="0" y="1687562"/>
                </a:cubicBezTo>
                <a:cubicBezTo>
                  <a:pt x="0" y="755547"/>
                  <a:pt x="755547" y="0"/>
                  <a:pt x="1687562" y="0"/>
                </a:cubicBezTo>
                <a:close/>
              </a:path>
            </a:pathLst>
          </a:cu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24735-480F-1D99-D18D-5D4D36E2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1560" y="6488268"/>
            <a:ext cx="2743200" cy="2332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747434-7036-48DB-A148-6B3D8EE75CDA}" type="slidenum">
              <a:rPr lang="en-US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46" name="TextBox 7">
            <a:extLst>
              <a:ext uri="{FF2B5EF4-FFF2-40B4-BE49-F238E27FC236}">
                <a16:creationId xmlns:a16="http://schemas.microsoft.com/office/drawing/2014/main" id="{4833E197-7290-0C6C-E8BF-ECFD71586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806652"/>
              </p:ext>
            </p:extLst>
          </p:nvPr>
        </p:nvGraphicFramePr>
        <p:xfrm>
          <a:off x="777240" y="1944915"/>
          <a:ext cx="7059598" cy="4232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060E8-A045-601E-1D9C-C0B505DF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42850 Natural Language Processing Algorithms 2025</a:t>
            </a:r>
          </a:p>
        </p:txBody>
      </p:sp>
    </p:spTree>
    <p:extLst>
      <p:ext uri="{BB962C8B-B14F-4D97-AF65-F5344CB8AC3E}">
        <p14:creationId xmlns:p14="http://schemas.microsoft.com/office/powerpoint/2010/main" val="106027903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Custom 25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1274F"/>
      </a:accent1>
      <a:accent2>
        <a:srgbClr val="97446E"/>
      </a:accent2>
      <a:accent3>
        <a:srgbClr val="24BEEE"/>
      </a:accent3>
      <a:accent4>
        <a:srgbClr val="A52B3A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489</Words>
  <Application>Microsoft Office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ADLaM Display</vt:lpstr>
      <vt:lpstr>Agency FB</vt:lpstr>
      <vt:lpstr>Aptos</vt:lpstr>
      <vt:lpstr>Arial</vt:lpstr>
      <vt:lpstr>Arial Nova Cond</vt:lpstr>
      <vt:lpstr>Bahnschrift Condensed</vt:lpstr>
      <vt:lpstr>Calibri</vt:lpstr>
      <vt:lpstr>Gill Sans Nova</vt:lpstr>
      <vt:lpstr>CelebrationVTI</vt:lpstr>
      <vt:lpstr>PowerPoint Presentation</vt:lpstr>
      <vt:lpstr>Our Mission: Making Calendar Management Smarter</vt:lpstr>
      <vt:lpstr>Exploring Two Paths: MobileBERT vs TinyLLaMA</vt:lpstr>
      <vt:lpstr>PowerPoint Presentation</vt:lpstr>
      <vt:lpstr>PowerPoint Presentation</vt:lpstr>
      <vt:lpstr>PowerPoint Presentation</vt:lpstr>
      <vt:lpstr>Base Model vs Fine-tuned Model vs GPT-4.1 nano</vt:lpstr>
      <vt:lpstr>Meet 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 Ryu</dc:creator>
  <cp:lastModifiedBy>Ai Ryu</cp:lastModifiedBy>
  <cp:revision>2</cp:revision>
  <dcterms:created xsi:type="dcterms:W3CDTF">2025-05-13T23:15:25Z</dcterms:created>
  <dcterms:modified xsi:type="dcterms:W3CDTF">2025-05-14T03:07:58Z</dcterms:modified>
</cp:coreProperties>
</file>